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14"/>
  </p:notesMasterIdLst>
  <p:sldIdLst>
    <p:sldId id="346" r:id="rId2"/>
    <p:sldId id="358" r:id="rId3"/>
    <p:sldId id="345" r:id="rId4"/>
    <p:sldId id="350" r:id="rId5"/>
    <p:sldId id="351" r:id="rId6"/>
    <p:sldId id="352" r:id="rId7"/>
    <p:sldId id="353" r:id="rId8"/>
    <p:sldId id="354" r:id="rId9"/>
    <p:sldId id="364" r:id="rId10"/>
    <p:sldId id="360" r:id="rId11"/>
    <p:sldId id="356" r:id="rId12"/>
    <p:sldId id="357" r:id="rId13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A40000"/>
    <a:srgbClr val="8B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28" autoAdjust="0"/>
  </p:normalViewPr>
  <p:slideViewPr>
    <p:cSldViewPr>
      <p:cViewPr varScale="1">
        <p:scale>
          <a:sx n="70" d="100"/>
          <a:sy n="70" d="100"/>
        </p:scale>
        <p:origin x="13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NI" noProof="0" smtClean="0"/>
              <a:t>Haga clic para modificar el estilo de texto del patrón</a:t>
            </a:r>
          </a:p>
          <a:p>
            <a:pPr lvl="1"/>
            <a:r>
              <a:rPr lang="es-ES" altLang="es-NI" noProof="0" smtClean="0"/>
              <a:t>Segundo nivel</a:t>
            </a:r>
          </a:p>
          <a:p>
            <a:pPr lvl="2"/>
            <a:r>
              <a:rPr lang="es-ES" altLang="es-NI" noProof="0" smtClean="0"/>
              <a:t>Tercer nivel</a:t>
            </a:r>
          </a:p>
          <a:p>
            <a:pPr lvl="3"/>
            <a:r>
              <a:rPr lang="es-ES" altLang="es-NI" noProof="0" smtClean="0"/>
              <a:t>Cuarto nivel</a:t>
            </a:r>
          </a:p>
          <a:p>
            <a:pPr lvl="4"/>
            <a:r>
              <a:rPr lang="es-ES" altLang="es-NI" noProof="0" smtClean="0"/>
              <a:t>Quinto nivel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898F5C-2B04-4977-89DA-881418ABB74E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410234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NI" altLang="es-NI" smtClean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DCF27A-0E5B-4CB5-8188-01870AB1EC38}" type="slidenum">
              <a:rPr lang="es-NI" altLang="es-NI" smtClean="0"/>
              <a:pPr>
                <a:spcBef>
                  <a:spcPct val="0"/>
                </a:spcBef>
              </a:pPr>
              <a:t>10</a:t>
            </a:fld>
            <a:endParaRPr lang="es-NI" altLang="es-NI" smtClean="0"/>
          </a:p>
        </p:txBody>
      </p:sp>
    </p:spTree>
    <p:extLst>
      <p:ext uri="{BB962C8B-B14F-4D97-AF65-F5344CB8AC3E}">
        <p14:creationId xmlns:p14="http://schemas.microsoft.com/office/powerpoint/2010/main" val="124026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F5778-AD01-4B78-BFBE-BD40F4357CEA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58229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6651-2BFE-4FE7-B5AE-3DB0A26C8791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17606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3BEA1-ECE3-4346-8353-1ED5CC31C2EF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831091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3B073-90BA-4DCC-AC68-9FDD919138C8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558567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34E79-C096-483E-8F6A-2B8A686455CB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23640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36B9-72DD-4E5B-BBD9-429C23763B38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504520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01633-65FA-4D28-931A-B341F77A5475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443162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C353C-E14D-4AE8-8331-AAB4C034AE3E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83678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1C4C6-A0CF-42E0-B8E1-A544D206E9B2}" type="datetimeFigureOut">
              <a:rPr lang="es-ES"/>
              <a:pPr>
                <a:defRPr/>
              </a:pPr>
              <a:t>01/03/2016</a:t>
            </a:fld>
            <a:endParaRPr lang="es-NI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D36C1-AC82-4CFD-A3C8-982E61153E8A}" type="slidenum">
              <a:rPr lang="es-NI" altLang="es-NI"/>
              <a:pPr>
                <a:defRPr/>
              </a:pPr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410382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BDFC4-20EC-4EF6-9790-32908CB3EFB9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3221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7973-59EA-4D36-B6C9-F901BA40BB41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45212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68550-24F4-4EDD-AC42-00B08343B7DE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33776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5A73-26BB-4173-A33B-69212703EFF0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26521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49271-ACC3-4FC3-9A25-840380304DA7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69985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B810E-00C7-411E-9C61-A857A1E561B9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48952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5DFD-2570-43EB-9017-C86238F8B21F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01089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D62F4-D675-4AEF-8FD6-19D75441C51D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35854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n-US" altLang="es-CO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n-US" altLang="es-C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7E9B440-F426-4AED-A4BA-A0B8C8F234C8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31" r:id="rId11"/>
    <p:sldLayoutId id="2147484126" r:id="rId12"/>
    <p:sldLayoutId id="2147484132" r:id="rId13"/>
    <p:sldLayoutId id="2147484127" r:id="rId14"/>
    <p:sldLayoutId id="2147484128" r:id="rId15"/>
    <p:sldLayoutId id="2147484129" r:id="rId16"/>
    <p:sldLayoutId id="2147484133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Presentaci&#243;n%20EDUNABIO%20Jael.pptx" TargetMode="External"/><Relationship Id="rId2" Type="http://schemas.openxmlformats.org/officeDocument/2006/relationships/hyperlink" Target="Presentaci&#243;n%20Taller%202016%20Mej&#237;a%20y%20Alvarado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33363" y="1395413"/>
            <a:ext cx="7956550" cy="3095625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NI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Proyecto EDUNABIO</a:t>
            </a:r>
            <a:br>
              <a:rPr lang="es-ES" altLang="es-NI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altLang="es-NI" sz="3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Universidad Nacional Agraria (UNA), Nicaragua</a:t>
            </a:r>
            <a:br>
              <a:rPr lang="es-ES" altLang="es-NI" sz="3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altLang="es-NI" sz="2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Managua, Nicaragua</a:t>
            </a:r>
            <a:br>
              <a:rPr lang="es-ES" altLang="es-NI" sz="2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altLang="es-NI" sz="2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26 de febrero 2016 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3524250" y="5018088"/>
            <a:ext cx="46656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NI" sz="1000" b="1">
                <a:solidFill>
                  <a:schemeClr val="tx1"/>
                </a:solidFill>
                <a:latin typeface="Courier"/>
              </a:rPr>
              <a:t>Carolina Vega-Jarquín, Dra. C. </a:t>
            </a:r>
            <a:r>
              <a:rPr lang="es-ES" altLang="es-NI" sz="1000" b="1" i="1">
                <a:solidFill>
                  <a:schemeClr val="tx1"/>
                </a:solidFill>
                <a:latin typeface="Courier"/>
              </a:rPr>
              <a:t>en Biotecnología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NI" sz="1000" b="1" i="1">
                <a:solidFill>
                  <a:schemeClr val="tx1"/>
                </a:solidFill>
                <a:latin typeface="Courier"/>
              </a:rPr>
              <a:t>(carolina.vega@una.edu.ni)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NI" sz="1000" b="1" i="1">
                <a:solidFill>
                  <a:schemeClr val="tx1"/>
                </a:solidFill>
                <a:latin typeface="Courier"/>
              </a:rPr>
              <a:t>Departamento de Producción Vegetal, FAGRO- UNA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13153" r="13188" b="24589"/>
          <a:stretch/>
        </p:blipFill>
        <p:spPr>
          <a:xfrm>
            <a:off x="224165" y="188640"/>
            <a:ext cx="2647797" cy="15822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4"/>
          <p:cNvSpPr>
            <a:spLocks noChangeArrowheads="1"/>
          </p:cNvSpPr>
          <p:nvPr/>
        </p:nvSpPr>
        <p:spPr bwMode="auto">
          <a:xfrm>
            <a:off x="1331913" y="500063"/>
            <a:ext cx="6061075" cy="4643437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s-NI"/>
          </a:p>
        </p:txBody>
      </p:sp>
      <p:sp>
        <p:nvSpPr>
          <p:cNvPr id="3075" name="Line 7"/>
          <p:cNvSpPr>
            <a:spLocks noChangeShapeType="1"/>
          </p:cNvSpPr>
          <p:nvPr/>
        </p:nvSpPr>
        <p:spPr bwMode="auto">
          <a:xfrm flipV="1">
            <a:off x="3286125" y="2500313"/>
            <a:ext cx="5643563" cy="71437"/>
          </a:xfrm>
          <a:prstGeom prst="line">
            <a:avLst/>
          </a:prstGeom>
          <a:noFill/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s-NI"/>
          </a:p>
        </p:txBody>
      </p:sp>
      <p:sp>
        <p:nvSpPr>
          <p:cNvPr id="3078" name="Line 11"/>
          <p:cNvSpPr>
            <a:spLocks noChangeShapeType="1"/>
          </p:cNvSpPr>
          <p:nvPr/>
        </p:nvSpPr>
        <p:spPr bwMode="auto">
          <a:xfrm>
            <a:off x="2857500" y="3571875"/>
            <a:ext cx="6072188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NI"/>
          </a:p>
        </p:txBody>
      </p:sp>
      <p:sp>
        <p:nvSpPr>
          <p:cNvPr id="3079" name="Text Box 12"/>
          <p:cNvSpPr txBox="1">
            <a:spLocks noChangeArrowheads="1"/>
          </p:cNvSpPr>
          <p:nvPr/>
        </p:nvSpPr>
        <p:spPr bwMode="auto">
          <a:xfrm rot="3360000">
            <a:off x="4794501" y="2560171"/>
            <a:ext cx="2934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NI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urier"/>
              </a:rPr>
              <a:t>Ciencia y </a:t>
            </a:r>
            <a:r>
              <a:rPr lang="es-NI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tecnología</a:t>
            </a:r>
          </a:p>
        </p:txBody>
      </p:sp>
      <p:sp>
        <p:nvSpPr>
          <p:cNvPr id="3090" name="Text Box 25"/>
          <p:cNvSpPr txBox="1">
            <a:spLocks noChangeArrowheads="1"/>
          </p:cNvSpPr>
          <p:nvPr/>
        </p:nvSpPr>
        <p:spPr bwMode="auto">
          <a:xfrm>
            <a:off x="317500" y="6034088"/>
            <a:ext cx="8572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NI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s-ES" altLang="es-NI" sz="14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s-NI" altLang="es-NI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9" name="AutoShape 24"/>
          <p:cNvSpPr>
            <a:spLocks noChangeArrowheads="1"/>
          </p:cNvSpPr>
          <p:nvPr/>
        </p:nvSpPr>
        <p:spPr bwMode="auto">
          <a:xfrm>
            <a:off x="179388" y="5876925"/>
            <a:ext cx="8856662" cy="865188"/>
          </a:xfrm>
          <a:prstGeom prst="rightArrow">
            <a:avLst>
              <a:gd name="adj1" fmla="val 50000"/>
              <a:gd name="adj2" fmla="val 2053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NI" altLang="es-NI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91" name="Line 11"/>
          <p:cNvSpPr>
            <a:spLocks noChangeShapeType="1"/>
          </p:cNvSpPr>
          <p:nvPr/>
        </p:nvSpPr>
        <p:spPr bwMode="auto">
          <a:xfrm>
            <a:off x="4000500" y="1285875"/>
            <a:ext cx="4572000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NI"/>
          </a:p>
        </p:txBody>
      </p:sp>
      <p:sp>
        <p:nvSpPr>
          <p:cNvPr id="3094" name="Line 11"/>
          <p:cNvSpPr>
            <a:spLocks noChangeShapeType="1"/>
          </p:cNvSpPr>
          <p:nvPr/>
        </p:nvSpPr>
        <p:spPr bwMode="auto">
          <a:xfrm flipV="1">
            <a:off x="2357438" y="4429125"/>
            <a:ext cx="6572250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NI"/>
          </a:p>
        </p:txBody>
      </p:sp>
      <p:sp>
        <p:nvSpPr>
          <p:cNvPr id="35" name="34 CuadroTexto"/>
          <p:cNvSpPr txBox="1"/>
          <p:nvPr/>
        </p:nvSpPr>
        <p:spPr>
          <a:xfrm>
            <a:off x="4045212" y="500063"/>
            <a:ext cx="2357438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NI" sz="2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 Light" panose="020F0302020204030204" pitchFamily="34" charset="0"/>
              </a:rPr>
              <a:t>Docencia</a:t>
            </a:r>
          </a:p>
        </p:txBody>
      </p:sp>
      <p:sp>
        <p:nvSpPr>
          <p:cNvPr id="3098" name="32 CuadroTexto"/>
          <p:cNvSpPr txBox="1">
            <a:spLocks noChangeArrowheads="1"/>
          </p:cNvSpPr>
          <p:nvPr/>
        </p:nvSpPr>
        <p:spPr bwMode="auto">
          <a:xfrm>
            <a:off x="1808163" y="4010025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b="1">
                <a:solidFill>
                  <a:schemeClr val="tx1"/>
                </a:solidFill>
                <a:latin typeface="Calibri Light" panose="020F0302020204030204" pitchFamily="34" charset="0"/>
              </a:rPr>
              <a:t>  Técnicas modernas    de  Aprendizaje</a:t>
            </a:r>
          </a:p>
        </p:txBody>
      </p:sp>
      <p:sp>
        <p:nvSpPr>
          <p:cNvPr id="36" name="35 CuadroTexto"/>
          <p:cNvSpPr txBox="1">
            <a:spLocks noChangeArrowheads="1"/>
          </p:cNvSpPr>
          <p:nvPr/>
        </p:nvSpPr>
        <p:spPr bwMode="auto">
          <a:xfrm>
            <a:off x="819150" y="5108575"/>
            <a:ext cx="35020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600" b="1">
                <a:solidFill>
                  <a:schemeClr val="tx1"/>
                </a:solidFill>
                <a:latin typeface="Calibri Light" panose="020F0302020204030204" pitchFamily="34" charset="0"/>
              </a:rPr>
              <a:t>Investigación &amp; Desarrollo</a:t>
            </a:r>
          </a:p>
        </p:txBody>
      </p:sp>
      <p:sp>
        <p:nvSpPr>
          <p:cNvPr id="33" name="32 Flecha arriba y abajo"/>
          <p:cNvSpPr/>
          <p:nvPr/>
        </p:nvSpPr>
        <p:spPr>
          <a:xfrm>
            <a:off x="4179888" y="500063"/>
            <a:ext cx="428625" cy="5599112"/>
          </a:xfrm>
          <a:prstGeom prst="up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NI" sz="2600" dirty="0"/>
              <a:t>competencias</a:t>
            </a:r>
            <a:r>
              <a:rPr lang="es-NI" sz="2600" b="1" dirty="0">
                <a:solidFill>
                  <a:srgbClr val="A40000"/>
                </a:solidFill>
              </a:rPr>
              <a:t>*</a:t>
            </a:r>
          </a:p>
        </p:txBody>
      </p:sp>
      <p:sp>
        <p:nvSpPr>
          <p:cNvPr id="37" name="36 CuadroTexto"/>
          <p:cNvSpPr txBox="1">
            <a:spLocks noChangeArrowheads="1"/>
          </p:cNvSpPr>
          <p:nvPr/>
        </p:nvSpPr>
        <p:spPr bwMode="auto">
          <a:xfrm>
            <a:off x="5399088" y="5140325"/>
            <a:ext cx="23812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600" b="1">
                <a:solidFill>
                  <a:schemeClr val="tx1"/>
                </a:solidFill>
                <a:latin typeface="Calibri Light" panose="020F0302020204030204" pitchFamily="34" charset="0"/>
              </a:rPr>
              <a:t>Extensión y gestión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250825" y="6243638"/>
            <a:ext cx="6985000" cy="428625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NI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Proyecto y Modelo educativo UNA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 rot="18240000">
            <a:off x="-415177" y="2910183"/>
            <a:ext cx="55386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NI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urier"/>
              </a:rPr>
              <a:t>Desarrollo humano  y transformación social</a:t>
            </a:r>
          </a:p>
        </p:txBody>
      </p:sp>
      <p:sp>
        <p:nvSpPr>
          <p:cNvPr id="40" name="32 CuadroTexto"/>
          <p:cNvSpPr txBox="1">
            <a:spLocks noChangeArrowheads="1"/>
          </p:cNvSpPr>
          <p:nvPr/>
        </p:nvSpPr>
        <p:spPr bwMode="auto">
          <a:xfrm>
            <a:off x="1484313" y="4681538"/>
            <a:ext cx="5976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b="1">
                <a:solidFill>
                  <a:schemeClr val="tx1"/>
                </a:solidFill>
                <a:latin typeface="Calibri Light" panose="020F0302020204030204" pitchFamily="34" charset="0"/>
              </a:rPr>
              <a:t>Mejoramiento  curricular de la oferta académica</a:t>
            </a:r>
          </a:p>
        </p:txBody>
      </p:sp>
      <p:sp>
        <p:nvSpPr>
          <p:cNvPr id="42" name="32 CuadroTexto"/>
          <p:cNvSpPr txBox="1">
            <a:spLocks noChangeArrowheads="1"/>
          </p:cNvSpPr>
          <p:nvPr/>
        </p:nvSpPr>
        <p:spPr bwMode="auto">
          <a:xfrm>
            <a:off x="2190750" y="3097213"/>
            <a:ext cx="5256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b="1">
                <a:solidFill>
                  <a:schemeClr val="tx1"/>
                </a:solidFill>
                <a:latin typeface="Calibri Light" panose="020F0302020204030204" pitchFamily="34" charset="0"/>
              </a:rPr>
              <a:t>   Articulación de  la investigación</a:t>
            </a:r>
          </a:p>
        </p:txBody>
      </p:sp>
      <p:sp>
        <p:nvSpPr>
          <p:cNvPr id="43" name="32 CuadroTexto"/>
          <p:cNvSpPr txBox="1">
            <a:spLocks noChangeArrowheads="1"/>
          </p:cNvSpPr>
          <p:nvPr/>
        </p:nvSpPr>
        <p:spPr bwMode="auto">
          <a:xfrm>
            <a:off x="2190750" y="2135188"/>
            <a:ext cx="35528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600" b="1">
                <a:solidFill>
                  <a:schemeClr val="tx1"/>
                </a:solidFill>
                <a:latin typeface="Calibri Light" panose="020F0302020204030204" pitchFamily="34" charset="0"/>
              </a:rPr>
              <a:t>            Curriculum flexible</a:t>
            </a:r>
          </a:p>
        </p:txBody>
      </p:sp>
      <p:sp>
        <p:nvSpPr>
          <p:cNvPr id="44" name="32 CuadroTexto"/>
          <p:cNvSpPr txBox="1">
            <a:spLocks noChangeArrowheads="1"/>
          </p:cNvSpPr>
          <p:nvPr/>
        </p:nvSpPr>
        <p:spPr bwMode="auto">
          <a:xfrm>
            <a:off x="2586038" y="69850"/>
            <a:ext cx="355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800" b="1">
                <a:solidFill>
                  <a:schemeClr val="tx1"/>
                </a:solidFill>
                <a:latin typeface="Calibri Light" panose="020F0302020204030204" pitchFamily="34" charset="0"/>
              </a:rPr>
              <a:t>             *Innovación</a:t>
            </a:r>
          </a:p>
        </p:txBody>
      </p:sp>
      <p:sp>
        <p:nvSpPr>
          <p:cNvPr id="18453" name="1 CuadroTexto"/>
          <p:cNvSpPr txBox="1">
            <a:spLocks noChangeArrowheads="1"/>
          </p:cNvSpPr>
          <p:nvPr/>
        </p:nvSpPr>
        <p:spPr bwMode="auto">
          <a:xfrm>
            <a:off x="7037388" y="6518275"/>
            <a:ext cx="1863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1400">
                <a:solidFill>
                  <a:schemeClr val="tx1"/>
                </a:solidFill>
                <a:latin typeface="Courier"/>
              </a:rPr>
              <a:t>(Vega-Jarquín, 2014)</a:t>
            </a:r>
          </a:p>
        </p:txBody>
      </p:sp>
      <p:sp>
        <p:nvSpPr>
          <p:cNvPr id="18454" name="1 CuadroTexto"/>
          <p:cNvSpPr txBox="1">
            <a:spLocks noChangeArrowheads="1"/>
          </p:cNvSpPr>
          <p:nvPr/>
        </p:nvSpPr>
        <p:spPr bwMode="auto">
          <a:xfrm>
            <a:off x="7299325" y="6089650"/>
            <a:ext cx="179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>
                <a:solidFill>
                  <a:schemeClr val="tx1"/>
                </a:solidFill>
                <a:latin typeface="Courier"/>
              </a:rPr>
              <a:t>EDUNABIO</a:t>
            </a:r>
          </a:p>
        </p:txBody>
      </p:sp>
      <p:sp>
        <p:nvSpPr>
          <p:cNvPr id="18455" name="2 Rectángulo"/>
          <p:cNvSpPr>
            <a:spLocks noChangeArrowheads="1"/>
          </p:cNvSpPr>
          <p:nvPr/>
        </p:nvSpPr>
        <p:spPr bwMode="auto">
          <a:xfrm>
            <a:off x="2513013" y="5792788"/>
            <a:ext cx="38893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6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*Agrobiodiversidad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90" grpId="0"/>
      <p:bldP spid="3089" grpId="0" animBg="1"/>
      <p:bldP spid="3098" grpId="0"/>
      <p:bldP spid="36" grpId="0"/>
      <p:bldP spid="33" grpId="0" animBg="1"/>
      <p:bldP spid="37" grpId="0"/>
      <p:bldP spid="38" grpId="0" build="allAtOnce" animBg="1"/>
      <p:bldP spid="40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O" altLang="es-CO" smtClean="0"/>
          </a:p>
        </p:txBody>
      </p:sp>
      <p:sp>
        <p:nvSpPr>
          <p:cNvPr id="2048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O" altLang="es-CO" smtClean="0"/>
          </a:p>
        </p:txBody>
      </p:sp>
      <p:pic>
        <p:nvPicPr>
          <p:cNvPr id="20484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60350"/>
            <a:ext cx="5694363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O" altLang="es-CO" smtClean="0"/>
          </a:p>
        </p:txBody>
      </p:sp>
      <p:sp>
        <p:nvSpPr>
          <p:cNvPr id="21507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O" altLang="es-CO" smtClean="0"/>
          </a:p>
        </p:txBody>
      </p:sp>
      <p:pic>
        <p:nvPicPr>
          <p:cNvPr id="2150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8913"/>
            <a:ext cx="489585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9837" b="18253"/>
          <a:stretch>
            <a:fillRect/>
          </a:stretch>
        </p:blipFill>
        <p:spPr bwMode="auto">
          <a:xfrm>
            <a:off x="158750" y="333375"/>
            <a:ext cx="8834438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129462" cy="10080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NI" sz="4000" smtClean="0"/>
              <a:t/>
            </a:r>
            <a:br>
              <a:rPr lang="es-ES" altLang="es-NI" sz="4000" smtClean="0"/>
            </a:br>
            <a:endParaRPr lang="es-ES" altLang="es-NI" sz="4000" smtClean="0"/>
          </a:p>
        </p:txBody>
      </p:sp>
      <p:sp>
        <p:nvSpPr>
          <p:cNvPr id="11267" name="Rectángulo 2"/>
          <p:cNvSpPr>
            <a:spLocks noChangeArrowheads="1"/>
          </p:cNvSpPr>
          <p:nvPr/>
        </p:nvSpPr>
        <p:spPr bwMode="auto">
          <a:xfrm>
            <a:off x="6007100" y="503238"/>
            <a:ext cx="265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>
                <a:solidFill>
                  <a:schemeClr val="tx1"/>
                </a:solidFill>
                <a:latin typeface="Times New Roman" panose="02020603050405020304" pitchFamily="18" charset="0"/>
              </a:rPr>
              <a:t>***Etnoecología, 4 </a:t>
            </a:r>
          </a:p>
        </p:txBody>
      </p:sp>
      <p:sp>
        <p:nvSpPr>
          <p:cNvPr id="11268" name="2 Rectángulo"/>
          <p:cNvSpPr>
            <a:spLocks noChangeArrowheads="1"/>
          </p:cNvSpPr>
          <p:nvPr/>
        </p:nvSpPr>
        <p:spPr bwMode="auto">
          <a:xfrm>
            <a:off x="134938" y="34925"/>
            <a:ext cx="90090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3200" b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 2016: </a:t>
            </a:r>
            <a:r>
              <a:rPr lang="es-NI" altLang="es-NI" sz="2800" b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Desarrollo de módulo(Maestría en AGR-DS):</a:t>
            </a:r>
          </a:p>
        </p:txBody>
      </p:sp>
      <p:sp>
        <p:nvSpPr>
          <p:cNvPr id="11269" name="Rectángulo 4"/>
          <p:cNvSpPr>
            <a:spLocks noChangeArrowheads="1"/>
          </p:cNvSpPr>
          <p:nvPr/>
        </p:nvSpPr>
        <p:spPr bwMode="auto">
          <a:xfrm>
            <a:off x="120650" y="1135063"/>
            <a:ext cx="8915400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Clr>
                <a:srgbClr val="90C226"/>
              </a:buClr>
              <a:buFontTx/>
              <a:buNone/>
            </a:pPr>
            <a:r>
              <a:rPr lang="es-ES_tradnl" altLang="es-CO">
                <a:latin typeface="Calibri Light" panose="020F0302020204030204" pitchFamily="34" charset="0"/>
              </a:rPr>
              <a:t>Diferentes perspectivas del universo (Integralismo/Dualismo). </a:t>
            </a:r>
            <a:endParaRPr lang="es-NI" altLang="es-CO">
              <a:latin typeface="Calibri Light" panose="020F0302020204030204" pitchFamily="34" charset="0"/>
            </a:endParaRPr>
          </a:p>
          <a:p>
            <a:pPr lvl="1" eaLnBrk="1" hangingPunct="1">
              <a:buClr>
                <a:srgbClr val="90C226"/>
              </a:buClr>
              <a:buFontTx/>
              <a:buNone/>
            </a:pPr>
            <a:r>
              <a:rPr lang="es-ES_tradnl" altLang="es-CO" sz="2400">
                <a:latin typeface="Calibri Light" panose="020F0302020204030204" pitchFamily="34" charset="0"/>
              </a:rPr>
              <a:t>La mitología y la interacción ambiental.</a:t>
            </a:r>
            <a:endParaRPr lang="es-NI" altLang="es-CO" sz="2400">
              <a:latin typeface="Calibri Light" panose="020F0302020204030204" pitchFamily="34" charset="0"/>
            </a:endParaRPr>
          </a:p>
          <a:p>
            <a:pPr lvl="1" eaLnBrk="1" hangingPunct="1">
              <a:buClr>
                <a:srgbClr val="90C226"/>
              </a:buClr>
              <a:buFontTx/>
              <a:buNone/>
            </a:pPr>
            <a:r>
              <a:rPr lang="es-ES_tradnl" altLang="es-CO" sz="2400">
                <a:latin typeface="Calibri Light" panose="020F0302020204030204" pitchFamily="34" charset="0"/>
              </a:rPr>
              <a:t>Aspectos etno-religiosos y la cosmología</a:t>
            </a:r>
            <a:endParaRPr lang="es-NI" altLang="es-CO" sz="2400">
              <a:latin typeface="Calibri Light" panose="020F0302020204030204" pitchFamily="34" charset="0"/>
            </a:endParaRPr>
          </a:p>
          <a:p>
            <a:pPr eaLnBrk="1" hangingPunct="1">
              <a:buClr>
                <a:srgbClr val="90C226"/>
              </a:buClr>
              <a:buFontTx/>
              <a:buNone/>
            </a:pPr>
            <a:r>
              <a:rPr lang="es-ES_tradnl" altLang="es-CO">
                <a:latin typeface="Calibri Light" panose="020F0302020204030204" pitchFamily="34" charset="0"/>
              </a:rPr>
              <a:t>Sistemas tradicionales de manejo de la tierra y los recursos. Sistemas de conocimiento local: apropiación y transmisión de los recursos botánicos y veterinarios</a:t>
            </a:r>
            <a:endParaRPr lang="es-NI" altLang="es-CO">
              <a:latin typeface="Calibri Light" panose="020F0302020204030204" pitchFamily="34" charset="0"/>
            </a:endParaRPr>
          </a:p>
          <a:p>
            <a:pPr eaLnBrk="1" hangingPunct="1">
              <a:buClr>
                <a:srgbClr val="90C226"/>
              </a:buClr>
              <a:buFontTx/>
              <a:buNone/>
            </a:pPr>
            <a:r>
              <a:rPr lang="es-ES_tradnl" altLang="es-CO">
                <a:latin typeface="Calibri Light" panose="020F0302020204030204" pitchFamily="34" charset="0"/>
              </a:rPr>
              <a:t>Etnobotánica y etnoveterinaria. Factores culturales, el reconocimiento, el aprovechamiento, la domesticación y clasificaciones utilitarias</a:t>
            </a:r>
            <a:endParaRPr lang="es-NI" altLang="es-CO">
              <a:latin typeface="Calibri Light" panose="020F0302020204030204" pitchFamily="34" charset="0"/>
            </a:endParaRPr>
          </a:p>
          <a:p>
            <a:pPr lvl="1" eaLnBrk="1" hangingPunct="1">
              <a:buClr>
                <a:srgbClr val="90C226"/>
              </a:buClr>
              <a:buFontTx/>
              <a:buNone/>
            </a:pPr>
            <a:r>
              <a:rPr lang="es-ES_tradnl" altLang="es-CO" sz="2400">
                <a:latin typeface="Calibri Light" panose="020F0302020204030204" pitchFamily="34" charset="0"/>
              </a:rPr>
              <a:t>Medicina biológica (Fitoterapia. Homeopatía) y su manejo (enfermedades más comunes tanto humanas como de animales domésticos y sus tratamientos, según las localidades con enfoque agroecológico). </a:t>
            </a:r>
            <a:endParaRPr lang="es-NI" altLang="es-CO" sz="2400">
              <a:latin typeface="Calibri Light" panose="020F0302020204030204" pitchFamily="34" charset="0"/>
            </a:endParaRPr>
          </a:p>
          <a:p>
            <a:pPr eaLnBrk="1" hangingPunct="1">
              <a:buClr>
                <a:srgbClr val="90C226"/>
              </a:buClr>
              <a:buFontTx/>
              <a:buNone/>
            </a:pPr>
            <a:r>
              <a:rPr lang="es-ES_tradnl" altLang="es-CO">
                <a:latin typeface="Calibri Light" panose="020F0302020204030204" pitchFamily="34" charset="0"/>
              </a:rPr>
              <a:t>Antropología ecológica. Diálogo intercultural</a:t>
            </a:r>
            <a:endParaRPr lang="es-NI" altLang="es-CO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contenido 2"/>
          <p:cNvSpPr>
            <a:spLocks noGrp="1"/>
          </p:cNvSpPr>
          <p:nvPr>
            <p:ph idx="1"/>
          </p:nvPr>
        </p:nvSpPr>
        <p:spPr>
          <a:xfrm>
            <a:off x="179388" y="765175"/>
            <a:ext cx="8785225" cy="7848600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1.    </a:t>
            </a:r>
            <a:r>
              <a:rPr lang="en-US" altLang="es-CO" b="1" dirty="0" smtClean="0">
                <a:latin typeface="Calibri Light" panose="020F0302020204030204" pitchFamily="34" charset="0"/>
              </a:rPr>
              <a:t>What is the name of the module?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    We are working with subjects known as Ethnoecology.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2.    </a:t>
            </a:r>
            <a:r>
              <a:rPr lang="en-US" altLang="es-CO" b="1" dirty="0" smtClean="0">
                <a:latin typeface="Calibri Light" panose="020F0302020204030204" pitchFamily="34" charset="0"/>
              </a:rPr>
              <a:t>How many credits do the students get for this module?   </a:t>
            </a:r>
            <a:r>
              <a:rPr lang="en-US" altLang="es-CO" dirty="0" smtClean="0">
                <a:latin typeface="Calibri Light" panose="020F0302020204030204" pitchFamily="34" charset="0"/>
              </a:rPr>
              <a:t>4 credits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3.    </a:t>
            </a:r>
            <a:r>
              <a:rPr lang="en-US" altLang="es-CO" b="1" dirty="0" smtClean="0">
                <a:latin typeface="Calibri Light" panose="020F0302020204030204" pitchFamily="34" charset="0"/>
              </a:rPr>
              <a:t>How many % of the total used / calculated time for this module do the students have to be present in lectures or seminars and how many % do they have to work for their own?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   25% of the total (240 h), and they have to work 75%, 180 horas, for their own.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4. </a:t>
            </a:r>
            <a:r>
              <a:rPr lang="en-US" altLang="es-CO" b="1" dirty="0" smtClean="0">
                <a:latin typeface="Calibri Light" panose="020F0302020204030204" pitchFamily="34" charset="0"/>
              </a:rPr>
              <a:t>Is there a part of practical course or training in the module? How many % of the calculated time of the module are calculated for this practical part?   </a:t>
            </a:r>
            <a:r>
              <a:rPr lang="en-US" altLang="es-CO" dirty="0" smtClean="0">
                <a:latin typeface="Calibri Light" panose="020F0302020204030204" pitchFamily="34" charset="0"/>
              </a:rPr>
              <a:t>There is not a practical course in Ethnoecology 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5.    </a:t>
            </a:r>
            <a:r>
              <a:rPr lang="en-US" altLang="es-CO" b="1" dirty="0" smtClean="0">
                <a:latin typeface="Calibri Light" panose="020F0302020204030204" pitchFamily="34" charset="0"/>
              </a:rPr>
              <a:t>How many and what kind of documents do the students get from the lecturers? On which way (download, copies, </a:t>
            </a:r>
            <a:r>
              <a:rPr lang="en-US" altLang="es-CO" b="1" dirty="0" err="1" smtClean="0">
                <a:latin typeface="Calibri Light" panose="020F0302020204030204" pitchFamily="34" charset="0"/>
              </a:rPr>
              <a:t>ppts</a:t>
            </a:r>
            <a:r>
              <a:rPr lang="en-US" altLang="es-CO" b="1" dirty="0" smtClean="0">
                <a:latin typeface="Calibri Light" panose="020F0302020204030204" pitchFamily="34" charset="0"/>
              </a:rPr>
              <a:t>, …) do they get them?     </a:t>
            </a:r>
            <a:r>
              <a:rPr lang="en-US" altLang="es-CO" dirty="0" smtClean="0">
                <a:latin typeface="Calibri Light" panose="020F0302020204030204" pitchFamily="34" charset="0"/>
              </a:rPr>
              <a:t>The number of documents is diverse, and usually these are copies or </a:t>
            </a:r>
            <a:r>
              <a:rPr lang="en-US" altLang="es-CO" dirty="0" err="1" smtClean="0">
                <a:latin typeface="Calibri Light" panose="020F0302020204030204" pitchFamily="34" charset="0"/>
              </a:rPr>
              <a:t>ppts</a:t>
            </a:r>
            <a:r>
              <a:rPr lang="en-US" altLang="es-CO" dirty="0" smtClean="0">
                <a:latin typeface="Calibri Light" panose="020F0302020204030204" pitchFamily="34" charset="0"/>
              </a:rPr>
              <a:t>.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6.    </a:t>
            </a:r>
            <a:r>
              <a:rPr lang="en-US" altLang="es-CO" b="1" dirty="0" smtClean="0">
                <a:latin typeface="Calibri Light" panose="020F0302020204030204" pitchFamily="34" charset="0"/>
              </a:rPr>
              <a:t>What kind of test do the students have to absolve at the end of the module (for example: written test, 180 min, oral examination 30 min, documentation, …) </a:t>
            </a:r>
            <a:r>
              <a:rPr lang="en-US" altLang="es-CO" dirty="0" smtClean="0">
                <a:latin typeface="Calibri Light" panose="020F0302020204030204" pitchFamily="34" charset="0"/>
              </a:rPr>
              <a:t>They have to realize a dissertation about a case study that have issues of </a:t>
            </a:r>
            <a:r>
              <a:rPr lang="en-US" altLang="es-CO" dirty="0" err="1" smtClean="0">
                <a:latin typeface="Calibri Light" panose="020F0302020204030204" pitchFamily="34" charset="0"/>
              </a:rPr>
              <a:t>agroecological</a:t>
            </a:r>
            <a:r>
              <a:rPr lang="en-US" altLang="es-CO" dirty="0" smtClean="0">
                <a:latin typeface="Calibri Light" panose="020F0302020204030204" pitchFamily="34" charset="0"/>
              </a:rPr>
              <a:t> management. They work in team of approximately 5 members.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7. </a:t>
            </a:r>
            <a:r>
              <a:rPr lang="en-US" altLang="es-CO" b="1" dirty="0" smtClean="0">
                <a:latin typeface="Calibri Light" panose="020F0302020204030204" pitchFamily="34" charset="0"/>
              </a:rPr>
              <a:t>What is the main difference to classic modules? </a:t>
            </a:r>
            <a:r>
              <a:rPr lang="en-US" altLang="es-CO" dirty="0" smtClean="0">
                <a:latin typeface="Calibri Light" panose="020F0302020204030204" pitchFamily="34" charset="0"/>
              </a:rPr>
              <a:t>we do not know what would be a classic modules.</a:t>
            </a:r>
          </a:p>
          <a:p>
            <a:pPr eaLnBrk="1" hangingPunct="1">
              <a:defRPr/>
            </a:pPr>
            <a:endParaRPr lang="es-NI" altLang="es-CO" dirty="0" smtClean="0">
              <a:latin typeface="Calibri Light" panose="020F030202020403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65113" y="188913"/>
            <a:ext cx="7772400" cy="5762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NI" sz="32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Completamos Guía de evaluación:</a:t>
            </a:r>
            <a:endParaRPr lang="es-NI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Rectángulo"/>
          <p:cNvSpPr>
            <a:spLocks noChangeArrowheads="1"/>
          </p:cNvSpPr>
          <p:nvPr/>
        </p:nvSpPr>
        <p:spPr bwMode="auto">
          <a:xfrm>
            <a:off x="539750" y="-130175"/>
            <a:ext cx="799306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s-NI" sz="2600" dirty="0" smtClean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es-NI" sz="2600" dirty="0" smtClean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es-NI" sz="2600" dirty="0" smtClean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s-NI" sz="2600" dirty="0" smtClean="0">
                <a:latin typeface="+mj-lt"/>
                <a:cs typeface="Times New Roman" panose="02020603050405020304" pitchFamily="18" charset="0"/>
              </a:rPr>
              <a:t>Proceso interno de gestión del conocimiento que contribuye a la Modernización de la </a:t>
            </a:r>
            <a:r>
              <a:rPr lang="es-NI" sz="2600" dirty="0" err="1" smtClean="0">
                <a:latin typeface="+mj-lt"/>
                <a:cs typeface="Times New Roman" panose="02020603050405020304" pitchFamily="18" charset="0"/>
              </a:rPr>
              <a:t>Curricula</a:t>
            </a:r>
            <a:r>
              <a:rPr lang="es-NI" sz="2600" dirty="0" smtClean="0">
                <a:latin typeface="+mj-lt"/>
                <a:cs typeface="Times New Roman" panose="02020603050405020304" pitchFamily="18" charset="0"/>
              </a:rPr>
              <a:t>, al desarrollo de competencias.</a:t>
            </a:r>
          </a:p>
        </p:txBody>
      </p:sp>
      <p:sp>
        <p:nvSpPr>
          <p:cNvPr id="13315" name="1 Título"/>
          <p:cNvSpPr txBox="1">
            <a:spLocks/>
          </p:cNvSpPr>
          <p:nvPr/>
        </p:nvSpPr>
        <p:spPr bwMode="auto">
          <a:xfrm>
            <a:off x="468313" y="30163"/>
            <a:ext cx="80645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4000" b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Logros actuales</a:t>
            </a:r>
          </a:p>
        </p:txBody>
      </p:sp>
      <p:pic>
        <p:nvPicPr>
          <p:cNvPr id="1331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750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33375" y="3117850"/>
            <a:ext cx="23828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NI" dirty="0">
                <a:latin typeface="+mj-lt"/>
                <a:cs typeface="Times New Roman" panose="02020603050405020304" pitchFamily="18" charset="0"/>
              </a:rPr>
              <a:t>Fortalecimiento</a:t>
            </a:r>
          </a:p>
        </p:txBody>
      </p:sp>
      <p:sp>
        <p:nvSpPr>
          <p:cNvPr id="13318" name="CuadroTexto 4"/>
          <p:cNvSpPr txBox="1">
            <a:spLocks noChangeArrowheads="1"/>
          </p:cNvSpPr>
          <p:nvPr/>
        </p:nvSpPr>
        <p:spPr bwMode="auto">
          <a:xfrm>
            <a:off x="4427538" y="2838450"/>
            <a:ext cx="3429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>
                <a:solidFill>
                  <a:schemeClr val="tx1"/>
                </a:solidFill>
                <a:latin typeface="Times New Roman" panose="02020603050405020304" pitchFamily="18" charset="0"/>
              </a:rPr>
              <a:t>Visita 2 investigadores de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>
                <a:solidFill>
                  <a:schemeClr val="tx1"/>
                </a:solidFill>
                <a:latin typeface="Times New Roman" panose="02020603050405020304" pitchFamily="18" charset="0"/>
              </a:rPr>
              <a:t>CORPOICA</a:t>
            </a:r>
          </a:p>
        </p:txBody>
      </p:sp>
      <p:pic>
        <p:nvPicPr>
          <p:cNvPr id="13319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3743325"/>
            <a:ext cx="33115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>
          <a:xfrm>
            <a:off x="468313" y="30163"/>
            <a:ext cx="8064500" cy="1143000"/>
          </a:xfrm>
        </p:spPr>
        <p:txBody>
          <a:bodyPr/>
          <a:lstStyle/>
          <a:p>
            <a:pPr eaLnBrk="1" hangingPunct="1"/>
            <a:r>
              <a:rPr lang="es-NI" altLang="es-NI" sz="4000" b="1" smtClean="0">
                <a:solidFill>
                  <a:srgbClr val="00B050"/>
                </a:solidFill>
                <a:cs typeface="Courier New" panose="02070309020205020404" pitchFamily="49" charset="0"/>
              </a:rPr>
              <a:t>Logros actuales</a:t>
            </a:r>
          </a:p>
        </p:txBody>
      </p:sp>
      <p:sp>
        <p:nvSpPr>
          <p:cNvPr id="9219" name="2 Marcador de contenido"/>
          <p:cNvSpPr>
            <a:spLocks noGrp="1"/>
          </p:cNvSpPr>
          <p:nvPr>
            <p:ph idx="1"/>
          </p:nvPr>
        </p:nvSpPr>
        <p:spPr>
          <a:xfrm>
            <a:off x="323850" y="1052513"/>
            <a:ext cx="8569325" cy="5616575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  <a:p>
            <a:pPr algn="just" eaLnBrk="1" hangingPunct="1">
              <a:defRPr/>
            </a:pP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1 estudiantes de Maestría realizó estancia en Universidad de </a:t>
            </a:r>
            <a:r>
              <a:rPr lang="es-NI" altLang="es-NI" sz="2600" dirty="0" err="1" smtClean="0">
                <a:latin typeface="+mj-lt"/>
                <a:cs typeface="Courier New" panose="02070309020205020404" pitchFamily="49" charset="0"/>
              </a:rPr>
              <a:t>Rostock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 (capacitación y entrenamiento).</a:t>
            </a:r>
          </a:p>
          <a:p>
            <a:pPr eaLnBrk="1" hangingPunct="1">
              <a:defRPr/>
            </a:pP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  <a:p>
            <a:pPr algn="just" eaLnBrk="1" hangingPunct="1">
              <a:defRPr/>
            </a:pP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1 profesor realizó estancia en Universidad de </a:t>
            </a:r>
            <a:r>
              <a:rPr lang="es-NI" altLang="es-NI" sz="2600" dirty="0" err="1">
                <a:latin typeface="+mj-lt"/>
                <a:cs typeface="Courier New" panose="02070309020205020404" pitchFamily="49" charset="0"/>
              </a:rPr>
              <a:t>Rostock</a:t>
            </a: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 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(capacitación e intercambio </a:t>
            </a: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de experiencias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)</a:t>
            </a:r>
          </a:p>
          <a:p>
            <a:pPr eaLnBrk="1" hangingPunct="1">
              <a:defRPr/>
            </a:pPr>
            <a:endParaRPr lang="es-NI" altLang="es-NI" sz="2600" dirty="0">
              <a:latin typeface="+mj-lt"/>
              <a:cs typeface="Courier New" panose="02070309020205020404" pitchFamily="49" charset="0"/>
            </a:endParaRPr>
          </a:p>
          <a:p>
            <a:pPr eaLnBrk="1" hangingPunct="1">
              <a:defRPr/>
            </a:pP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Fortalecimiento del tema AGBD 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y </a:t>
            </a: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en las investigaciones por uso de “técnicas </a:t>
            </a: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 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   modernas</a:t>
            </a: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”. 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  <a:hlinkClick r:id="rId2" action="ppaction://hlinkpres?slideindex=1&amp;slidetitle="/>
              </a:rPr>
              <a:t>Mejía y Alvarado.pptx</a:t>
            </a: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s-NI" altLang="es-NI" sz="2600" dirty="0" smtClean="0">
                <a:latin typeface="+mj-lt"/>
                <a:cs typeface="Courier New" panose="02070309020205020404" pitchFamily="49" charset="0"/>
                <a:hlinkClick r:id="rId3" action="ppaction://hlinkpres?slideindex=1&amp;slidetitle="/>
              </a:rPr>
              <a:t>                       Jael.pptx</a:t>
            </a: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es-NI" altLang="es-NI" sz="2600" dirty="0">
              <a:latin typeface="+mj-lt"/>
              <a:cs typeface="Courier New" panose="02070309020205020404" pitchFamily="49" charset="0"/>
            </a:endParaRPr>
          </a:p>
          <a:p>
            <a:pPr eaLnBrk="1" hangingPunct="1">
              <a:defRPr/>
            </a:pP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</p:txBody>
      </p:sp>
      <p:pic>
        <p:nvPicPr>
          <p:cNvPr id="14340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872038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NI" b="1" dirty="0" smtClean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Logros actuales</a:t>
            </a:r>
            <a:endParaRPr lang="es-NI" b="1" dirty="0">
              <a:solidFill>
                <a:schemeClr val="accent5">
                  <a:lumMod val="75000"/>
                </a:schemeClr>
              </a:solidFill>
              <a:cs typeface="Courier New" panose="02070309020205020404" pitchFamily="49" charset="0"/>
            </a:endParaRPr>
          </a:p>
        </p:txBody>
      </p:sp>
      <p:pic>
        <p:nvPicPr>
          <p:cNvPr id="1536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476672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2 Marcador de contenido"/>
          <p:cNvSpPr>
            <a:spLocks noGrp="1"/>
          </p:cNvSpPr>
          <p:nvPr>
            <p:ph idx="1"/>
          </p:nvPr>
        </p:nvSpPr>
        <p:spPr>
          <a:xfrm>
            <a:off x="179388" y="1125538"/>
            <a:ext cx="8493125" cy="5184775"/>
          </a:xfrm>
        </p:spPr>
        <p:txBody>
          <a:bodyPr/>
          <a:lstStyle/>
          <a:p>
            <a:pPr eaLnBrk="1" hangingPunct="1">
              <a:defRPr/>
            </a:pPr>
            <a:endParaRPr lang="es-NI" altLang="es-NI" dirty="0" smtClean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s-NI" altLang="es-NI" sz="2600" dirty="0" smtClean="0">
                <a:solidFill>
                  <a:srgbClr val="C00000"/>
                </a:solidFill>
                <a:latin typeface="+mj-lt"/>
                <a:cs typeface="Courier New" panose="02070309020205020404" pitchFamily="49" charset="0"/>
              </a:rPr>
              <a:t>APOYO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 </a:t>
            </a: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del Maestro 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Antúnez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 </a:t>
            </a: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(U de Granma)28 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28 </a:t>
            </a: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profesores 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capacitados en: 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Formación </a:t>
            </a: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de Tutores para </a:t>
            </a: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un </a:t>
            </a: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Entorno Virtual de </a:t>
            </a: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Aprendizaje. </a:t>
            </a:r>
          </a:p>
          <a:p>
            <a:pPr eaLnBrk="1" hangingPunct="1">
              <a:defRPr/>
            </a:pPr>
            <a:endParaRPr lang="es-NI" altLang="es-NI" sz="2600" dirty="0">
              <a:latin typeface="+mj-lt"/>
              <a:cs typeface="Courier New" panose="02070309020205020404" pitchFamily="49" charset="0"/>
            </a:endParaRPr>
          </a:p>
          <a:p>
            <a:pPr eaLnBrk="1" hangingPunct="1">
              <a:defRPr/>
            </a:pP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  <a:p>
            <a:pPr algn="just" eaLnBrk="1" hangingPunct="1">
              <a:defRPr/>
            </a:pPr>
            <a:r>
              <a:rPr lang="es-NI" altLang="es-NI" sz="2600" dirty="0" smtClean="0">
                <a:latin typeface="+mj-lt"/>
                <a:cs typeface="Courier New" panose="02070309020205020404" pitchFamily="49" charset="0"/>
              </a:rPr>
              <a:t>Taller 2016 tenemos XX y 3 profesores de la Universidad Nacional de Ingeniería que han recibido capacitación </a:t>
            </a:r>
            <a:r>
              <a:rPr lang="es-NI" altLang="es-NI" sz="2600" dirty="0" err="1">
                <a:latin typeface="+mj-lt"/>
                <a:cs typeface="Courier New" panose="02070309020205020404" pitchFamily="49" charset="0"/>
              </a:rPr>
              <a:t>en:“El</a:t>
            </a:r>
            <a:r>
              <a:rPr lang="es-NI" altLang="es-NI" sz="2600" dirty="0">
                <a:latin typeface="+mj-lt"/>
                <a:cs typeface="Courier New" panose="02070309020205020404" pitchFamily="49" charset="0"/>
              </a:rPr>
              <a:t> diseño instruccional de los cursos a distancia”</a:t>
            </a:r>
          </a:p>
          <a:p>
            <a:pPr eaLnBrk="1" hangingPunct="1">
              <a:defRPr/>
            </a:pP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936625"/>
          </a:xfrm>
        </p:spPr>
        <p:txBody>
          <a:bodyPr/>
          <a:lstStyle/>
          <a:p>
            <a:pPr eaLnBrk="1" hangingPunct="1">
              <a:defRPr/>
            </a:pPr>
            <a:r>
              <a:rPr lang="es-NI" altLang="es-NI" b="1" dirty="0" smtClean="0">
                <a:solidFill>
                  <a:schemeClr val="accent5">
                    <a:lumMod val="75000"/>
                  </a:schemeClr>
                </a:solidFill>
                <a:cs typeface="Courier New" pitchFamily="49" charset="0"/>
              </a:rPr>
              <a:t>*El futuro</a:t>
            </a: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>
          <a:xfrm>
            <a:off x="250825" y="1123950"/>
            <a:ext cx="8715375" cy="5400675"/>
          </a:xfrm>
        </p:spPr>
        <p:txBody>
          <a:bodyPr/>
          <a:lstStyle/>
          <a:p>
            <a:pPr algn="just" eaLnBrk="1" hangingPunct="1">
              <a:defRPr/>
            </a:pPr>
            <a:r>
              <a:rPr lang="es-NI" altLang="es-NI" sz="2600" dirty="0" smtClean="0">
                <a:latin typeface="+mj-lt"/>
                <a:cs typeface="Courier New" pitchFamily="49" charset="0"/>
              </a:rPr>
              <a:t>Habiendo identificado intereses comunes trabajaremos el desarrollo </a:t>
            </a:r>
            <a:r>
              <a:rPr lang="es-NI" altLang="es-NI" sz="2600" dirty="0">
                <a:latin typeface="+mj-lt"/>
                <a:cs typeface="Courier New" pitchFamily="49" charset="0"/>
              </a:rPr>
              <a:t>de </a:t>
            </a:r>
            <a:r>
              <a:rPr lang="es-NI" altLang="es-NI" sz="2600" dirty="0" smtClean="0">
                <a:latin typeface="+mj-lt"/>
                <a:cs typeface="Courier New" pitchFamily="49" charset="0"/>
              </a:rPr>
              <a:t>alianzas con los miembros de la red para realizar proyectos conjuntos y continuar con intercambio de docentes y estudiantes</a:t>
            </a:r>
            <a:r>
              <a:rPr lang="es-NI" altLang="es-NI" sz="2600" dirty="0" smtClean="0">
                <a:latin typeface="+mj-lt"/>
                <a:cs typeface="Courier New" pitchFamily="49" charset="0"/>
              </a:rPr>
              <a:t>.</a:t>
            </a:r>
          </a:p>
          <a:p>
            <a:pPr eaLnBrk="1" hangingPunct="1">
              <a:defRPr/>
            </a:pPr>
            <a:r>
              <a:rPr lang="es-NI" altLang="es-NI" sz="2600" dirty="0" smtClean="0">
                <a:latin typeface="+mj-lt"/>
                <a:cs typeface="Courier New" pitchFamily="49" charset="0"/>
              </a:rPr>
              <a:t>Argentina/Agroecología E-A-D</a:t>
            </a:r>
            <a:endParaRPr lang="es-NI" altLang="es-NI" sz="2600" dirty="0">
              <a:latin typeface="+mj-lt"/>
              <a:cs typeface="Courier New" pitchFamily="49" charset="0"/>
            </a:endParaRPr>
          </a:p>
          <a:p>
            <a:pPr eaLnBrk="1" hangingPunct="1">
              <a:defRPr/>
            </a:pPr>
            <a:endParaRPr lang="es-NI" altLang="es-NI" sz="2600" dirty="0" smtClean="0">
              <a:latin typeface="+mj-lt"/>
              <a:cs typeface="Courier New" pitchFamily="49" charset="0"/>
            </a:endParaRPr>
          </a:p>
          <a:p>
            <a:pPr eaLnBrk="1" hangingPunct="1">
              <a:defRPr/>
            </a:pPr>
            <a:r>
              <a:rPr lang="es-NI" altLang="es-NI" sz="2600" dirty="0" err="1" smtClean="0">
                <a:latin typeface="+mj-lt"/>
                <a:cs typeface="Courier New" pitchFamily="49" charset="0"/>
              </a:rPr>
              <a:t>Bioinsumos</a:t>
            </a:r>
            <a:r>
              <a:rPr lang="es-NI" altLang="es-NI" sz="2600" dirty="0" smtClean="0">
                <a:latin typeface="+mj-lt"/>
                <a:cs typeface="Courier New" pitchFamily="49" charset="0"/>
              </a:rPr>
              <a:t> </a:t>
            </a:r>
            <a:r>
              <a:rPr lang="es-NI" altLang="es-NI" sz="2600" dirty="0">
                <a:latin typeface="+mj-lt"/>
                <a:cs typeface="Courier New" pitchFamily="49" charset="0"/>
              </a:rPr>
              <a:t>y su escalamiento</a:t>
            </a:r>
          </a:p>
          <a:p>
            <a:pPr eaLnBrk="1" hangingPunct="1">
              <a:defRPr/>
            </a:pPr>
            <a:endParaRPr lang="es-NI" altLang="es-NI" sz="2600" dirty="0" smtClean="0">
              <a:latin typeface="+mj-lt"/>
              <a:cs typeface="Courier New" pitchFamily="49" charset="0"/>
            </a:endParaRPr>
          </a:p>
          <a:p>
            <a:pPr eaLnBrk="1" hangingPunct="1">
              <a:defRPr/>
            </a:pPr>
            <a:r>
              <a:rPr lang="es-NI" altLang="es-NI" sz="2600" dirty="0" smtClean="0">
                <a:latin typeface="+mj-lt"/>
                <a:cs typeface="Courier New" pitchFamily="49" charset="0"/>
              </a:rPr>
              <a:t>Proyecto de investigación conjunto:  </a:t>
            </a:r>
          </a:p>
          <a:p>
            <a:pPr marL="0" indent="0" algn="just" eaLnBrk="1" hangingPunct="1">
              <a:buFont typeface="Wingdings 3" panose="05040102010807070707" pitchFamily="18" charset="2"/>
              <a:buNone/>
              <a:defRPr/>
            </a:pPr>
            <a:r>
              <a:rPr lang="es-NI" altLang="es-NI" sz="2600" dirty="0" smtClean="0">
                <a:latin typeface="+mj-lt"/>
                <a:cs typeface="Courier New" pitchFamily="49" charset="0"/>
              </a:rPr>
              <a:t>“Obtención</a:t>
            </a:r>
            <a:r>
              <a:rPr lang="es-NI" altLang="es-NI" sz="2600" dirty="0">
                <a:latin typeface="+mj-lt"/>
                <a:cs typeface="Courier New" pitchFamily="49" charset="0"/>
              </a:rPr>
              <a:t>, identificación y uso de metabolitos secundarios de plantas </a:t>
            </a:r>
            <a:r>
              <a:rPr lang="es-NI" altLang="es-NI" sz="2600" dirty="0" smtClean="0">
                <a:latin typeface="+mj-lt"/>
                <a:cs typeface="Courier New" pitchFamily="49" charset="0"/>
              </a:rPr>
              <a:t>y microorganismos con aplicación agropecuaria e industrial”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es-NI" altLang="es-NI" sz="2600" dirty="0">
              <a:latin typeface="+mj-lt"/>
              <a:cs typeface="Courier New" pitchFamily="49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s-NI" altLang="es-NI" sz="2400" dirty="0" smtClean="0">
              <a:latin typeface="Courier"/>
            </a:endParaRPr>
          </a:p>
          <a:p>
            <a:pPr marL="0" indent="0" eaLnBrk="1" hangingPunct="1">
              <a:buFontTx/>
              <a:buNone/>
              <a:defRPr/>
            </a:pPr>
            <a:endParaRPr lang="es-NI" altLang="es-NI" sz="2400" dirty="0">
              <a:latin typeface="Courier"/>
            </a:endParaRPr>
          </a:p>
          <a:p>
            <a:pPr marL="0" indent="0" eaLnBrk="1" hangingPunct="1">
              <a:buFontTx/>
              <a:buNone/>
              <a:defRPr/>
            </a:pPr>
            <a:endParaRPr lang="es-NI" altLang="es-NI" sz="2400" dirty="0" smtClean="0">
              <a:latin typeface="Courier"/>
            </a:endParaRPr>
          </a:p>
          <a:p>
            <a:pPr eaLnBrk="1" hangingPunct="1">
              <a:defRPr/>
            </a:pPr>
            <a:endParaRPr lang="es-NI" altLang="es-NI" sz="2400" b="1" dirty="0" smtClean="0">
              <a:latin typeface="Courier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fotonatura.org/galerias/fotos/usr16807/f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057624" y="5357826"/>
            <a:ext cx="4086376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6600" b="1" dirty="0">
                <a:ln w="11430">
                  <a:solidFill>
                    <a:sysClr val="windowText" lastClr="000000"/>
                  </a:solidFill>
                  <a:prstDash val="sysDot"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GRACIAS</a:t>
            </a:r>
            <a:endParaRPr lang="es-ES" sz="6600" b="1" dirty="0">
              <a:ln w="11430">
                <a:solidFill>
                  <a:sysClr val="windowText" lastClr="000000"/>
                </a:solidFill>
                <a:prstDash val="sysDot"/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3160</TotalTime>
  <Words>661</Words>
  <Application>Microsoft Office PowerPoint</Application>
  <PresentationFormat>Presentación en pantalla (4:3)</PresentationFormat>
  <Paragraphs>81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Courier</vt:lpstr>
      <vt:lpstr>Courier New</vt:lpstr>
      <vt:lpstr>Times New Roman</vt:lpstr>
      <vt:lpstr>Trebuchet MS</vt:lpstr>
      <vt:lpstr>Wingdings 3</vt:lpstr>
      <vt:lpstr>Faceta</vt:lpstr>
      <vt:lpstr>Proyecto EDUNABIO Universidad Nacional Agraria (UNA), Nicaragua Managua, Nicaragua 26 de febrero 2016 </vt:lpstr>
      <vt:lpstr>Presentación de PowerPoint</vt:lpstr>
      <vt:lpstr> </vt:lpstr>
      <vt:lpstr>Presentación de PowerPoint</vt:lpstr>
      <vt:lpstr>Presentación de PowerPoint</vt:lpstr>
      <vt:lpstr>Logros actuales</vt:lpstr>
      <vt:lpstr>Logros actuales</vt:lpstr>
      <vt:lpstr>*El futuro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winxp</dc:creator>
  <cp:lastModifiedBy>FAGRO-DVP-16</cp:lastModifiedBy>
  <cp:revision>201</cp:revision>
  <dcterms:created xsi:type="dcterms:W3CDTF">2004-09-29T21:46:25Z</dcterms:created>
  <dcterms:modified xsi:type="dcterms:W3CDTF">2016-03-01T06:44:37Z</dcterms:modified>
</cp:coreProperties>
</file>