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</p:sldMasterIdLst>
  <p:notesMasterIdLst>
    <p:notesMasterId r:id="rId23"/>
  </p:notesMasterIdLst>
  <p:sldIdLst>
    <p:sldId id="263" r:id="rId3"/>
    <p:sldId id="311" r:id="rId4"/>
    <p:sldId id="384" r:id="rId5"/>
    <p:sldId id="388" r:id="rId6"/>
    <p:sldId id="380" r:id="rId7"/>
    <p:sldId id="340" r:id="rId8"/>
    <p:sldId id="354" r:id="rId9"/>
    <p:sldId id="383" r:id="rId10"/>
    <p:sldId id="314" r:id="rId11"/>
    <p:sldId id="389" r:id="rId12"/>
    <p:sldId id="390" r:id="rId13"/>
    <p:sldId id="379" r:id="rId14"/>
    <p:sldId id="391" r:id="rId15"/>
    <p:sldId id="392" r:id="rId16"/>
    <p:sldId id="394" r:id="rId17"/>
    <p:sldId id="393" r:id="rId18"/>
    <p:sldId id="395" r:id="rId19"/>
    <p:sldId id="396" r:id="rId20"/>
    <p:sldId id="397" r:id="rId21"/>
    <p:sldId id="376" r:id="rId22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Castillo" initials="CC" lastIdx="1" clrIdx="0">
    <p:extLst>
      <p:ext uri="{19B8F6BF-5375-455C-9EA6-DF929625EA0E}">
        <p15:presenceInfo xmlns:p15="http://schemas.microsoft.com/office/powerpoint/2012/main" userId="Carlos Casti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9E80A"/>
    <a:srgbClr val="CCFF66"/>
    <a:srgbClr val="B1DB17"/>
    <a:srgbClr val="1D6D8C"/>
    <a:srgbClr val="419563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3223" autoAdjust="0"/>
  </p:normalViewPr>
  <p:slideViewPr>
    <p:cSldViewPr>
      <p:cViewPr varScale="1">
        <p:scale>
          <a:sx n="69" d="100"/>
          <a:sy n="69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6132-F778-4785-95FE-086231909805}" type="datetimeFigureOut">
              <a:rPr lang="es-CO" smtClean="0"/>
              <a:t>29/02/2016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E4CCC-2D4F-4EA6-B478-80A88CBFBD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65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E4CCC-2D4F-4EA6-B478-80A88CBFBD13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226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5DD4-5C31-4140-BD25-2C2CB466A1B1}" type="datetime1">
              <a:rPr lang="es-CO"/>
              <a:pPr>
                <a:defRPr/>
              </a:pPr>
              <a:t>29/02/2016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8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6D8B-468D-4BC6-A660-C9553AC1168B}" type="datetimeFigureOut">
              <a:rPr lang="es-CO"/>
              <a:pPr>
                <a:defRPr/>
              </a:pPr>
              <a:t>29/02/2016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E2B5C5A-22A1-41BF-BFD2-2492D5EC270F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597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684213" y="476250"/>
            <a:ext cx="74882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11188" y="6356350"/>
            <a:ext cx="2305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72074EC-142B-4A16-8404-5570A068BB95}" type="datetime1">
              <a:rPr lang="es-CO"/>
              <a:pPr>
                <a:defRPr/>
              </a:pPr>
              <a:t>29/02/2016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256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6A6A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6A6A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6A6A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6A6A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6A6A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684213" y="476250"/>
            <a:ext cx="74882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11188" y="6356350"/>
            <a:ext cx="2305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139C229-8611-46D2-9DE1-A70172FEE333}" type="datetime1">
              <a:rPr lang="es-CO"/>
              <a:pPr>
                <a:defRPr/>
              </a:pPr>
              <a:t>29/02/2016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256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6A6A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6A6A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6A6A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6A6A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6A6A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43708" y="2204864"/>
            <a:ext cx="705678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CO" sz="3200" b="1" spc="150" dirty="0" err="1" smtClean="0">
                <a:ln w="11430"/>
                <a:solidFill>
                  <a:srgbClr val="F8F8F8"/>
                </a:solidFill>
              </a:rPr>
              <a:t>Rostock</a:t>
            </a:r>
            <a:r>
              <a:rPr lang="es-CO" sz="3200" b="1" spc="150" dirty="0" smtClean="0">
                <a:ln w="11430"/>
                <a:solidFill>
                  <a:srgbClr val="F8F8F8"/>
                </a:solidFill>
              </a:rPr>
              <a:t> </a:t>
            </a:r>
            <a:r>
              <a:rPr lang="es-CO" sz="3200" b="1" spc="150" dirty="0" err="1" smtClean="0">
                <a:ln w="11430"/>
                <a:solidFill>
                  <a:srgbClr val="F8F8F8"/>
                </a:solidFill>
              </a:rPr>
              <a:t>Fermentation</a:t>
            </a:r>
            <a:r>
              <a:rPr lang="es-CO" sz="3200" b="1" spc="150" dirty="0" smtClean="0">
                <a:ln w="11430"/>
                <a:solidFill>
                  <a:srgbClr val="F8F8F8"/>
                </a:solidFill>
              </a:rPr>
              <a:t> Test (RFT)</a:t>
            </a:r>
          </a:p>
          <a:p>
            <a:pPr algn="ctr"/>
            <a:endParaRPr lang="es-CO" sz="3200" b="1" spc="150" dirty="0">
              <a:ln w="11430"/>
              <a:solidFill>
                <a:srgbClr val="F8F8F8"/>
              </a:solidFill>
            </a:endParaRPr>
          </a:p>
          <a:p>
            <a:pPr algn="ctr"/>
            <a:r>
              <a:rPr lang="es-CO" sz="3200" b="1" spc="150" dirty="0" smtClean="0">
                <a:ln w="11430"/>
                <a:solidFill>
                  <a:srgbClr val="F8F8F8"/>
                </a:solidFill>
              </a:rPr>
              <a:t>1-15 Octubre 2015</a:t>
            </a:r>
            <a:endParaRPr lang="es-CO" sz="3200" b="1" spc="150" dirty="0">
              <a:ln w="11430"/>
              <a:solidFill>
                <a:srgbClr val="F8F8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RTF cómo evaluar la </a:t>
            </a:r>
            <a:r>
              <a:rPr lang="es-CO" sz="3200" b="1" spc="50" dirty="0" err="1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Ensilabilidad</a:t>
            </a:r>
            <a:endParaRPr lang="es-CO" sz="32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119675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err="1" smtClean="0"/>
              <a:t>The</a:t>
            </a:r>
            <a:r>
              <a:rPr lang="es-CO" dirty="0" smtClean="0"/>
              <a:t> “</a:t>
            </a:r>
            <a:r>
              <a:rPr lang="es-CO" dirty="0" err="1" smtClean="0"/>
              <a:t>Rostocker</a:t>
            </a:r>
            <a:r>
              <a:rPr lang="es-CO" dirty="0" smtClean="0"/>
              <a:t> </a:t>
            </a:r>
            <a:r>
              <a:rPr lang="es-CO" dirty="0" err="1" smtClean="0"/>
              <a:t>Fermentationstest</a:t>
            </a:r>
            <a:r>
              <a:rPr lang="es-CO" dirty="0" smtClean="0"/>
              <a:t>” (RFT) es una prueba in vitro para analizar el potencial de un forraje para ser ensilado, así como la actividad de las BAL epífitas o adicionadas a los sistemas de fermentación.</a:t>
            </a:r>
          </a:p>
          <a:p>
            <a:endParaRPr lang="es-CO" dirty="0" smtClean="0"/>
          </a:p>
          <a:p>
            <a:r>
              <a:rPr lang="es-CO" b="1" dirty="0" smtClean="0"/>
              <a:t>El principio básico </a:t>
            </a:r>
            <a:r>
              <a:rPr lang="es-CO" dirty="0" smtClean="0"/>
              <a:t>de la prueba es la adaptación del medio a las condiciones de fermentación de un ensilaje de 3 días de fermentación.</a:t>
            </a:r>
          </a:p>
          <a:p>
            <a:endParaRPr lang="es-CO" dirty="0"/>
          </a:p>
          <a:p>
            <a:r>
              <a:rPr lang="es-CO" b="1" dirty="0" smtClean="0"/>
              <a:t>Metodología RFT</a:t>
            </a:r>
            <a:endParaRPr lang="es-CO" b="1" dirty="0"/>
          </a:p>
        </p:txBody>
      </p:sp>
      <p:sp>
        <p:nvSpPr>
          <p:cNvPr id="5" name="Rectángulo 4"/>
          <p:cNvSpPr/>
          <p:nvPr/>
        </p:nvSpPr>
        <p:spPr>
          <a:xfrm>
            <a:off x="1043073" y="3420185"/>
            <a:ext cx="5670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Recolectar</a:t>
            </a:r>
            <a:r>
              <a:rPr lang="en-US" dirty="0" smtClean="0"/>
              <a:t> el material vegetal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Congelar</a:t>
            </a:r>
            <a:r>
              <a:rPr lang="en-US" dirty="0" smtClean="0"/>
              <a:t> a -20°C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Moler</a:t>
            </a:r>
            <a:r>
              <a:rPr lang="en-US" dirty="0" smtClean="0"/>
              <a:t> el material vegetal </a:t>
            </a:r>
            <a:r>
              <a:rPr lang="en-US" dirty="0" err="1" smtClean="0"/>
              <a:t>usando</a:t>
            </a:r>
            <a:r>
              <a:rPr lang="en-US" dirty="0" smtClean="0"/>
              <a:t> un Molino (0,5-5 mm)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Para </a:t>
            </a:r>
            <a:r>
              <a:rPr lang="en-US" b="1" dirty="0" err="1" smtClean="0"/>
              <a:t>experimentos</a:t>
            </a:r>
            <a:r>
              <a:rPr lang="en-US" b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Pesar</a:t>
            </a:r>
            <a:r>
              <a:rPr lang="en-US" dirty="0" smtClean="0"/>
              <a:t> 50 gr de material </a:t>
            </a:r>
            <a:r>
              <a:rPr lang="en-US" dirty="0" err="1" smtClean="0"/>
              <a:t>congelado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Beaker de 600 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Adicionar</a:t>
            </a:r>
            <a:r>
              <a:rPr lang="en-US" dirty="0" smtClean="0"/>
              <a:t> 200 mL de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dd</a:t>
            </a:r>
            <a:r>
              <a:rPr lang="en-US" dirty="0" smtClean="0"/>
              <a:t> o </a:t>
            </a:r>
            <a:r>
              <a:rPr lang="en-US" dirty="0" err="1" smtClean="0"/>
              <a:t>KCl</a:t>
            </a:r>
            <a:r>
              <a:rPr lang="en-US" dirty="0" smtClean="0"/>
              <a:t> 0,9%.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Adición</a:t>
            </a:r>
            <a:r>
              <a:rPr lang="en-US" dirty="0" smtClean="0"/>
              <a:t> de </a:t>
            </a:r>
            <a:r>
              <a:rPr lang="en-US" dirty="0" err="1" smtClean="0"/>
              <a:t>tratamientos</a:t>
            </a:r>
            <a:r>
              <a:rPr lang="en-US" dirty="0" smtClean="0"/>
              <a:t> (Control, </a:t>
            </a:r>
            <a:r>
              <a:rPr lang="en-US" dirty="0" err="1" smtClean="0"/>
              <a:t>sacarosa</a:t>
            </a:r>
            <a:r>
              <a:rPr lang="en-US" dirty="0" smtClean="0"/>
              <a:t>, Bal, </a:t>
            </a:r>
            <a:r>
              <a:rPr lang="en-US" dirty="0" err="1" smtClean="0"/>
              <a:t>sacarosa+BAL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Incubar</a:t>
            </a:r>
            <a:r>
              <a:rPr lang="en-US" dirty="0" smtClean="0"/>
              <a:t> a 30°C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Determinar</a:t>
            </a:r>
            <a:r>
              <a:rPr lang="en-US" dirty="0" smtClean="0"/>
              <a:t> el pH a 0, </a:t>
            </a:r>
            <a:r>
              <a:rPr lang="es-CO" dirty="0"/>
              <a:t>18, 22, 38, 42 y 46 </a:t>
            </a:r>
            <a:r>
              <a:rPr lang="es-CO" dirty="0" smtClean="0"/>
              <a:t>horas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 final de la </a:t>
            </a:r>
            <a:r>
              <a:rPr lang="en-US" dirty="0" err="1" smtClean="0"/>
              <a:t>fermentación</a:t>
            </a:r>
            <a:r>
              <a:rPr lang="en-US" dirty="0" smtClean="0"/>
              <a:t> , se </a:t>
            </a:r>
            <a:r>
              <a:rPr lang="en-US" dirty="0" err="1" smtClean="0"/>
              <a:t>colecta</a:t>
            </a:r>
            <a:r>
              <a:rPr lang="en-US" dirty="0" smtClean="0"/>
              <a:t> </a:t>
            </a:r>
            <a:r>
              <a:rPr lang="en-US" dirty="0" err="1" smtClean="0"/>
              <a:t>sobrenadante</a:t>
            </a:r>
            <a:r>
              <a:rPr lang="en-US" dirty="0" smtClean="0"/>
              <a:t> para determiner </a:t>
            </a:r>
            <a:r>
              <a:rPr lang="en-US" dirty="0" err="1" smtClean="0"/>
              <a:t>ácido</a:t>
            </a:r>
            <a:r>
              <a:rPr lang="en-US" dirty="0" smtClean="0"/>
              <a:t> </a:t>
            </a:r>
            <a:r>
              <a:rPr lang="en-US" dirty="0" err="1" smtClean="0"/>
              <a:t>láctico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r>
              <a:rPr lang="en-US" dirty="0" smtClean="0"/>
              <a:t> AGV.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0" y="1196752"/>
            <a:ext cx="1831294" cy="1373263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186"/>
            <a:ext cx="1831294" cy="1373263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35" y="1196752"/>
            <a:ext cx="1831294" cy="1373263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0" y="3140968"/>
            <a:ext cx="1831294" cy="1373263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90" y="3140967"/>
            <a:ext cx="1831294" cy="1373263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40967"/>
            <a:ext cx="1831294" cy="1373263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53" y="5085184"/>
            <a:ext cx="1831294" cy="1373263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9261" y="4855235"/>
            <a:ext cx="1374023" cy="1832400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11" name="3 CuadroTexto"/>
          <p:cNvSpPr txBox="1"/>
          <p:nvPr/>
        </p:nvSpPr>
        <p:spPr>
          <a:xfrm>
            <a:off x="1043608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Proceso de RTF</a:t>
            </a:r>
            <a:endParaRPr lang="es-CO" sz="32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50219" y="2595591"/>
            <a:ext cx="1877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Material vegetal congelado</a:t>
            </a:r>
            <a:endParaRPr lang="es-CO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499992" y="2603647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Molino</a:t>
            </a:r>
            <a:endParaRPr lang="es-CO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888963" y="2606469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Molienda</a:t>
            </a:r>
            <a:endParaRPr lang="es-CO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55576" y="4581283"/>
            <a:ext cx="1819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Pesaje de material vegetal</a:t>
            </a:r>
            <a:endParaRPr lang="es-CO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995936" y="4589339"/>
            <a:ext cx="1501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Adición de H2O o </a:t>
            </a:r>
            <a:r>
              <a:rPr lang="es-CO" sz="1200" dirty="0" err="1" smtClean="0"/>
              <a:t>KCl</a:t>
            </a:r>
            <a:endParaRPr lang="es-CO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894320" y="4592161"/>
            <a:ext cx="1337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Mezcla de aditivos</a:t>
            </a:r>
            <a:endParaRPr lang="es-CO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481921" y="6525499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Incubación</a:t>
            </a:r>
            <a:endParaRPr lang="es-CO" sz="1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436096" y="6533555"/>
            <a:ext cx="1321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/>
              <a:t>Determinación pH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77625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3 CuadroTexto"/>
          <p:cNvSpPr txBox="1"/>
          <p:nvPr/>
        </p:nvSpPr>
        <p:spPr>
          <a:xfrm>
            <a:off x="1043608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Diseño experimento</a:t>
            </a:r>
            <a:endParaRPr lang="es-CO" sz="32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06640"/>
              </p:ext>
            </p:extLst>
          </p:nvPr>
        </p:nvGraphicFramePr>
        <p:xfrm>
          <a:off x="683568" y="1467197"/>
          <a:ext cx="762952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4" imgW="7629609" imgH="4410175" progId="Excel.Sheet.12">
                  <p:embed/>
                </p:oleObj>
              </mc:Choice>
              <mc:Fallback>
                <p:oleObj name="Worksheet" r:id="rId4" imgW="7629609" imgH="4410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467197"/>
                        <a:ext cx="7629525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9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1043608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Resultados</a:t>
            </a:r>
            <a:endParaRPr lang="es-CO" sz="32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05" y="3573016"/>
            <a:ext cx="3455157" cy="29534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844824"/>
            <a:ext cx="8867775" cy="15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5593080" cy="478536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3" name="3 CuadroTexto"/>
          <p:cNvSpPr txBox="1"/>
          <p:nvPr/>
        </p:nvSpPr>
        <p:spPr>
          <a:xfrm>
            <a:off x="1043608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Resultados</a:t>
            </a:r>
            <a:endParaRPr lang="es-CO" sz="32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0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3495675" cy="29908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3" name="3 CuadroTexto"/>
          <p:cNvSpPr txBox="1"/>
          <p:nvPr/>
        </p:nvSpPr>
        <p:spPr>
          <a:xfrm>
            <a:off x="1043608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Resultados</a:t>
            </a:r>
            <a:endParaRPr lang="es-CO" sz="32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3068960"/>
            <a:ext cx="5286375" cy="343852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395536" y="3501008"/>
            <a:ext cx="3462089" cy="3006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395536" y="3140968"/>
            <a:ext cx="4032448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1268760"/>
            <a:ext cx="8712968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El RFT es una prueba in vitro que permite analizar la actividad normal de los microorganismos </a:t>
            </a:r>
            <a:r>
              <a:rPr lang="es-CO" dirty="0" err="1" smtClean="0"/>
              <a:t>epifíticos</a:t>
            </a:r>
            <a:r>
              <a:rPr lang="es-CO" dirty="0" smtClean="0"/>
              <a:t> de los forrajes que son conservados, así como aquellas poblaciones de microorganismos o aditivos que pueden ser adicionados.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CO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Es una prueba rápida que permite monitorear la dinámica del pH en solo 3 días.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CO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dirty="0" smtClean="0"/>
              <a:t>Se pueden manipular un a gran cantidad de muestras al mismo tiempo.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CO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CO" b="1" dirty="0" smtClean="0"/>
              <a:t>Experimento: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Se observa diferencias entre los diferentes tratamientos evaluados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La fertilidad o el tipo de cultivo influencia el proceso de fermentación de los materiales.</a:t>
            </a:r>
            <a:endParaRPr lang="es-CO" dirty="0"/>
          </a:p>
        </p:txBody>
      </p:sp>
      <p:sp>
        <p:nvSpPr>
          <p:cNvPr id="3" name="3 CuadroTexto"/>
          <p:cNvSpPr txBox="1"/>
          <p:nvPr/>
        </p:nvSpPr>
        <p:spPr>
          <a:xfrm>
            <a:off x="1043608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50" dirty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</a:t>
            </a:r>
            <a:r>
              <a:rPr lang="es-CO" sz="32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onclusiones</a:t>
            </a:r>
            <a:endParaRPr lang="es-CO" sz="32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0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71800" y="3068960"/>
            <a:ext cx="38302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dirty="0" smtClean="0"/>
              <a:t>Gracias</a:t>
            </a:r>
            <a:endParaRPr lang="es-CO" sz="9600" dirty="0"/>
          </a:p>
        </p:txBody>
      </p:sp>
    </p:spTree>
    <p:extLst>
      <p:ext uri="{BB962C8B-B14F-4D97-AF65-F5344CB8AC3E}">
        <p14:creationId xmlns:p14="http://schemas.microsoft.com/office/powerpoint/2010/main" val="10964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3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0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268760"/>
            <a:ext cx="7200800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rgbClr val="79E80A"/>
              </a:buClr>
            </a:pPr>
            <a:endParaRPr lang="es-CO" sz="2400" b="1" dirty="0"/>
          </a:p>
          <a:p>
            <a:pPr marL="342900" indent="-342900">
              <a:buClr>
                <a:srgbClr val="79E80A"/>
              </a:buClr>
              <a:buFont typeface="Wingdings" pitchFamily="2" charset="2"/>
              <a:buChar char="v"/>
            </a:pPr>
            <a:r>
              <a:rPr lang="es-CO" sz="2400" b="1" dirty="0" smtClean="0"/>
              <a:t>Introducción</a:t>
            </a:r>
          </a:p>
          <a:p>
            <a:pPr marL="342900" indent="-342900">
              <a:buClr>
                <a:srgbClr val="79E80A"/>
              </a:buClr>
              <a:buFont typeface="Wingdings" pitchFamily="2" charset="2"/>
              <a:buChar char="v"/>
            </a:pPr>
            <a:endParaRPr lang="es-CO" sz="2400" b="1" dirty="0"/>
          </a:p>
          <a:p>
            <a:pPr marL="342900" indent="-342900">
              <a:buClr>
                <a:srgbClr val="79E80A"/>
              </a:buClr>
              <a:buFont typeface="Wingdings" pitchFamily="2" charset="2"/>
              <a:buChar char="v"/>
            </a:pPr>
            <a:r>
              <a:rPr lang="es-CO" sz="2400" b="1" dirty="0" smtClean="0"/>
              <a:t>Método RTF</a:t>
            </a:r>
            <a:endParaRPr lang="es-CO" sz="2400" b="1" dirty="0"/>
          </a:p>
          <a:p>
            <a:pPr marL="342900" indent="-342900">
              <a:buClr>
                <a:srgbClr val="79E80A"/>
              </a:buClr>
              <a:buFont typeface="Wingdings" pitchFamily="2" charset="2"/>
              <a:buChar char="v"/>
            </a:pPr>
            <a:endParaRPr lang="es-CO" sz="2400" b="1" dirty="0"/>
          </a:p>
          <a:p>
            <a:pPr marL="342900" indent="-342900">
              <a:buClr>
                <a:srgbClr val="79E80A"/>
              </a:buClr>
              <a:buFont typeface="Wingdings" pitchFamily="2" charset="2"/>
              <a:buChar char="v"/>
            </a:pPr>
            <a:r>
              <a:rPr lang="es-CO" sz="2400" b="1" dirty="0" smtClean="0"/>
              <a:t>Planificación </a:t>
            </a:r>
            <a:r>
              <a:rPr lang="es-CO" sz="2400" b="1" dirty="0"/>
              <a:t>de </a:t>
            </a:r>
            <a:r>
              <a:rPr lang="es-CO" sz="2400" b="1" dirty="0" smtClean="0"/>
              <a:t>experimentos</a:t>
            </a:r>
          </a:p>
          <a:p>
            <a:pPr marL="342900" indent="-342900">
              <a:buClr>
                <a:srgbClr val="79E80A"/>
              </a:buClr>
              <a:buFont typeface="Wingdings" pitchFamily="2" charset="2"/>
              <a:buChar char="v"/>
            </a:pPr>
            <a:endParaRPr lang="es-CO" sz="2400" b="1" dirty="0" smtClean="0"/>
          </a:p>
          <a:p>
            <a:pPr marL="342900" indent="-342900">
              <a:buClr>
                <a:srgbClr val="79E80A"/>
              </a:buClr>
              <a:buFont typeface="Wingdings" pitchFamily="2" charset="2"/>
              <a:buChar char="v"/>
            </a:pPr>
            <a:r>
              <a:rPr lang="es-CO" sz="2400" b="1" dirty="0" smtClean="0"/>
              <a:t>Resultados de experimentos RFT</a:t>
            </a:r>
          </a:p>
          <a:p>
            <a:pPr marL="342900" indent="-342900">
              <a:buClr>
                <a:srgbClr val="79E80A"/>
              </a:buClr>
              <a:buFont typeface="Wingdings" pitchFamily="2" charset="2"/>
              <a:buChar char="v"/>
            </a:pPr>
            <a:endParaRPr lang="es-CO" sz="2400" b="1" dirty="0"/>
          </a:p>
          <a:p>
            <a:pPr marL="342900" indent="-342900">
              <a:buClr>
                <a:srgbClr val="79E80A"/>
              </a:buClr>
              <a:buFont typeface="Wingdings" pitchFamily="2" charset="2"/>
              <a:buChar char="v"/>
            </a:pPr>
            <a:r>
              <a:rPr lang="es-CO" sz="2400" b="1" dirty="0" smtClean="0"/>
              <a:t>Conclusiones</a:t>
            </a: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731712" y="188640"/>
            <a:ext cx="6040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sz="44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PLAN DE TRABAJO</a:t>
            </a:r>
            <a:endParaRPr lang="es-CO" sz="44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13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2" action="ppaction://hlinksldjump"/>
          </p:cNvPr>
          <p:cNvSpPr txBox="1"/>
          <p:nvPr/>
        </p:nvSpPr>
        <p:spPr>
          <a:xfrm>
            <a:off x="3707904" y="1886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COSECHA </a:t>
            </a:r>
            <a:endParaRPr lang="es-CO" sz="32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122" name="Picture 2" descr="http://www7.uc.cl/sw_educ/cultivos/cereales/M3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6336704" cy="28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940152" y="836712"/>
            <a:ext cx="1440160" cy="2846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323528" y="1412776"/>
            <a:ext cx="1961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calidad del forraje conservado depende de un 70% del momento en que se realice el corte. </a:t>
            </a:r>
            <a:endParaRPr lang="es-CO" dirty="0"/>
          </a:p>
        </p:txBody>
      </p:sp>
      <p:pic>
        <p:nvPicPr>
          <p:cNvPr id="6" name="Picture 2" descr="http://galeon.hispavista.com/buenalimentacionani/img/picad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2"/>
          <a:stretch/>
        </p:blipFill>
        <p:spPr bwMode="auto">
          <a:xfrm>
            <a:off x="3779912" y="5176144"/>
            <a:ext cx="1512168" cy="15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gronoa.com.ar/noticias/ensilaje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20901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.slidesharecdn.com/tacoensilajemaizbaja-140307140825-phpapp02/95/herramientas-para-mejorar-la-produccin-y-calidad-de-los-ensilajes-de-maz-en-colombia-12-1024.jpg?cb=139422316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57393" r="51048" b="11261"/>
          <a:stretch/>
        </p:blipFill>
        <p:spPr bwMode="auto">
          <a:xfrm>
            <a:off x="1522692" y="5176144"/>
            <a:ext cx="1524688" cy="15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>
            <a:stCxn id="3" idx="2"/>
          </p:cNvCxnSpPr>
          <p:nvPr/>
        </p:nvCxnSpPr>
        <p:spPr>
          <a:xfrm flipH="1">
            <a:off x="1522692" y="3683637"/>
            <a:ext cx="5137540" cy="1257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3" idx="2"/>
          </p:cNvCxnSpPr>
          <p:nvPr/>
        </p:nvCxnSpPr>
        <p:spPr>
          <a:xfrm>
            <a:off x="6660232" y="3683637"/>
            <a:ext cx="431880" cy="737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15" y="1618018"/>
            <a:ext cx="3155492" cy="2364421"/>
          </a:xfrm>
          <a:prstGeom prst="rect">
            <a:avLst/>
          </a:prstGeom>
        </p:spPr>
      </p:pic>
      <p:pic>
        <p:nvPicPr>
          <p:cNvPr id="1026" name="Picture 2" descr="Sandra Hoedt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26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sf.uni-rostock.de/QIS/images/logo_uni_UNI-ROSTO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498571" cy="9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841257" y="980728"/>
            <a:ext cx="5285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Agrar- und Umweltwissenschaftliche Fakultät (AUF</a:t>
            </a:r>
            <a:r>
              <a:rPr lang="de-DE" dirty="0" smtClean="0"/>
              <a:t>)</a:t>
            </a:r>
          </a:p>
          <a:p>
            <a:r>
              <a:rPr lang="de-DE" dirty="0" smtClean="0"/>
              <a:t>Facultad de Ciencias Agrícolas y Ambientales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395536" y="1433352"/>
            <a:ext cx="167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Sandra Hoedtke</a:t>
            </a:r>
            <a:endParaRPr lang="es-CO" dirty="0"/>
          </a:p>
        </p:txBody>
      </p:sp>
      <p:cxnSp>
        <p:nvCxnSpPr>
          <p:cNvPr id="6" name="Conector recto de flecha 5"/>
          <p:cNvCxnSpPr>
            <a:stCxn id="1026" idx="2"/>
          </p:cNvCxnSpPr>
          <p:nvPr/>
        </p:nvCxnSpPr>
        <p:spPr>
          <a:xfrm>
            <a:off x="1252786" y="3517184"/>
            <a:ext cx="2383110" cy="942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2" idx="2"/>
          </p:cNvCxnSpPr>
          <p:nvPr/>
        </p:nvCxnSpPr>
        <p:spPr>
          <a:xfrm flipH="1">
            <a:off x="3635896" y="3982439"/>
            <a:ext cx="2906565" cy="477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4 Rectángulo"/>
          <p:cNvSpPr/>
          <p:nvPr/>
        </p:nvSpPr>
        <p:spPr>
          <a:xfrm>
            <a:off x="677138" y="4457170"/>
            <a:ext cx="705678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CO" sz="3200" b="1" spc="150" dirty="0" err="1" smtClean="0">
                <a:ln w="11430"/>
              </a:rPr>
              <a:t>Rostock</a:t>
            </a:r>
            <a:r>
              <a:rPr lang="es-CO" sz="3200" b="1" spc="150" dirty="0" smtClean="0">
                <a:ln w="11430"/>
              </a:rPr>
              <a:t> </a:t>
            </a:r>
            <a:r>
              <a:rPr lang="es-CO" sz="3200" b="1" spc="150" dirty="0" err="1" smtClean="0">
                <a:ln w="11430"/>
              </a:rPr>
              <a:t>Fermentation</a:t>
            </a:r>
            <a:r>
              <a:rPr lang="es-CO" sz="3200" b="1" spc="150" dirty="0" smtClean="0">
                <a:ln w="11430"/>
              </a:rPr>
              <a:t> Test (RFT)</a:t>
            </a:r>
            <a:endParaRPr lang="es-CO" sz="3200" b="1" spc="150" dirty="0">
              <a:ln w="1143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39552" y="5205566"/>
            <a:ext cx="792088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 una prueba </a:t>
            </a:r>
            <a:r>
              <a:rPr lang="es-CO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que determina el potencial de los forrajes para ser ensilados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99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96" y="1353836"/>
            <a:ext cx="5381435" cy="54595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99792" y="4437112"/>
            <a:ext cx="6084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Especies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forrajeras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como</a:t>
            </a:r>
            <a:r>
              <a:rPr lang="en-US" sz="1600" dirty="0" smtClean="0"/>
              <a:t>: </a:t>
            </a:r>
            <a:r>
              <a:rPr lang="en-US" sz="1600" i="1" dirty="0" err="1" smtClean="0"/>
              <a:t>Cratylia</a:t>
            </a:r>
            <a:r>
              <a:rPr lang="en-US" sz="1600" i="1" dirty="0" smtClean="0"/>
              <a:t> </a:t>
            </a:r>
            <a:r>
              <a:rPr lang="en-US" sz="1600" i="1" dirty="0" err="1"/>
              <a:t>argentea</a:t>
            </a:r>
            <a:r>
              <a:rPr lang="en-US" sz="1600" i="1" dirty="0"/>
              <a:t>, </a:t>
            </a:r>
            <a:r>
              <a:rPr lang="en-US" sz="1600" i="1" dirty="0" err="1"/>
              <a:t>Flemingia</a:t>
            </a:r>
            <a:r>
              <a:rPr lang="en-US" sz="1600" i="1" dirty="0"/>
              <a:t> </a:t>
            </a:r>
            <a:r>
              <a:rPr lang="en-US" sz="1600" i="1" dirty="0" err="1"/>
              <a:t>macrophylla</a:t>
            </a:r>
            <a:r>
              <a:rPr lang="en-US" sz="1600" i="1" dirty="0"/>
              <a:t>, </a:t>
            </a:r>
            <a:r>
              <a:rPr lang="en-US" sz="1600" i="1" dirty="0" err="1"/>
              <a:t>Stylosanthes</a:t>
            </a:r>
            <a:r>
              <a:rPr lang="en-US" sz="1600" i="1" dirty="0"/>
              <a:t> </a:t>
            </a:r>
            <a:r>
              <a:rPr lang="en-US" sz="1600" i="1" dirty="0" err="1"/>
              <a:t>guianensis</a:t>
            </a:r>
            <a:r>
              <a:rPr lang="en-US" sz="1600" i="1" dirty="0"/>
              <a:t> </a:t>
            </a:r>
            <a:r>
              <a:rPr lang="en-US" sz="1600" dirty="0"/>
              <a:t>var. </a:t>
            </a:r>
            <a:r>
              <a:rPr lang="en-US" sz="1600" dirty="0" err="1"/>
              <a:t>pauciflora</a:t>
            </a:r>
            <a:r>
              <a:rPr lang="en-US" sz="1600" dirty="0"/>
              <a:t>, </a:t>
            </a:r>
            <a:r>
              <a:rPr lang="en-US" sz="1600" dirty="0" err="1" smtClean="0"/>
              <a:t>tolerantes</a:t>
            </a:r>
            <a:r>
              <a:rPr lang="en-US" sz="1600" dirty="0" smtClean="0"/>
              <a:t> a la </a:t>
            </a:r>
            <a:r>
              <a:rPr lang="en-US" sz="1600" dirty="0" err="1" smtClean="0"/>
              <a:t>sequía</a:t>
            </a:r>
            <a:r>
              <a:rPr lang="en-US" sz="1600" dirty="0" smtClean="0"/>
              <a:t>, </a:t>
            </a:r>
            <a:r>
              <a:rPr lang="en-US" sz="1600" dirty="0" err="1" smtClean="0"/>
              <a:t>así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i="1" dirty="0" err="1" smtClean="0"/>
              <a:t>Brachiaria</a:t>
            </a:r>
            <a:r>
              <a:rPr lang="en-US" sz="1600" i="1" dirty="0" smtClean="0"/>
              <a:t> </a:t>
            </a:r>
            <a:r>
              <a:rPr lang="en-US" sz="1600" i="1" dirty="0" err="1"/>
              <a:t>arrecta</a:t>
            </a:r>
            <a:r>
              <a:rPr lang="en-US" sz="1600" i="1" dirty="0"/>
              <a:t>, </a:t>
            </a:r>
            <a:r>
              <a:rPr lang="en-US" sz="1600" i="1" dirty="0" err="1"/>
              <a:t>Brachiaria</a:t>
            </a:r>
            <a:r>
              <a:rPr lang="en-US" sz="1600" i="1" dirty="0"/>
              <a:t> </a:t>
            </a:r>
            <a:r>
              <a:rPr lang="en-US" sz="1600" i="1" dirty="0" err="1"/>
              <a:t>mutica</a:t>
            </a:r>
            <a:r>
              <a:rPr lang="en-US" sz="1600" i="1" dirty="0"/>
              <a:t>, </a:t>
            </a:r>
            <a:r>
              <a:rPr lang="en-US" sz="1600" i="1" dirty="0" err="1" smtClean="0"/>
              <a:t>Aeschynomene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Clitoria</a:t>
            </a:r>
            <a:r>
              <a:rPr lang="en-US" sz="1600" dirty="0" smtClean="0"/>
              <a:t> y </a:t>
            </a:r>
            <a:r>
              <a:rPr lang="en-US" sz="1600" i="1" dirty="0" err="1"/>
              <a:t>Vigna</a:t>
            </a:r>
            <a:r>
              <a:rPr lang="en-US" sz="1600" dirty="0"/>
              <a:t> </a:t>
            </a:r>
            <a:r>
              <a:rPr lang="en-US" sz="1600" dirty="0" err="1" smtClean="0"/>
              <a:t>tolerantes</a:t>
            </a:r>
            <a:r>
              <a:rPr lang="en-US" sz="1600" dirty="0" smtClean="0"/>
              <a:t> a </a:t>
            </a:r>
            <a:r>
              <a:rPr lang="en-US" sz="1600" dirty="0" err="1" smtClean="0"/>
              <a:t>inundaciones</a:t>
            </a:r>
            <a:r>
              <a:rPr lang="en-US" sz="1600" dirty="0" smtClean="0"/>
              <a:t>.</a:t>
            </a:r>
            <a:endParaRPr lang="es-CO" sz="1600" dirty="0"/>
          </a:p>
        </p:txBody>
      </p:sp>
      <p:sp>
        <p:nvSpPr>
          <p:cNvPr id="4" name="Rectángulo 3"/>
          <p:cNvSpPr/>
          <p:nvPr/>
        </p:nvSpPr>
        <p:spPr>
          <a:xfrm>
            <a:off x="5232996" y="288388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/>
              <a:t>La colección </a:t>
            </a:r>
            <a:r>
              <a:rPr lang="es-CO" sz="1600" b="1" dirty="0" smtClean="0"/>
              <a:t>más diversa </a:t>
            </a:r>
            <a:r>
              <a:rPr lang="es-CO" sz="1600" dirty="0" smtClean="0"/>
              <a:t>en el mundo con 23,140 materiales (127 géneros y 700 especies) de 72 países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21,460 materiales de leguminosas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1,680 </a:t>
            </a:r>
            <a:r>
              <a:rPr lang="es-CO" sz="1600" dirty="0"/>
              <a:t>materiales de </a:t>
            </a:r>
            <a:r>
              <a:rPr lang="es-CO" sz="1600" dirty="0" smtClean="0"/>
              <a:t>pastos.</a:t>
            </a:r>
            <a:endParaRPr lang="es-CO" sz="1600" dirty="0"/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1731712" y="188640"/>
            <a:ext cx="6040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sz="4400" b="1" spc="50" dirty="0" err="1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Agrobiodiversidad</a:t>
            </a:r>
            <a:endParaRPr lang="es-CO" sz="44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5292080" y="5374704"/>
            <a:ext cx="432048" cy="502568"/>
          </a:xfrm>
          <a:prstGeom prst="downArrow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3567943" y="5910085"/>
            <a:ext cx="3942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Potencial para ser ensilados ?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7601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196850" y="203200"/>
            <a:ext cx="8640763" cy="6381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Problema / Justificación</a:t>
            </a:r>
            <a:endParaRPr lang="es-E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6" name="18 Rectángulo"/>
          <p:cNvSpPr>
            <a:spLocks noChangeArrowheads="1"/>
          </p:cNvSpPr>
          <p:nvPr/>
        </p:nvSpPr>
        <p:spPr bwMode="auto">
          <a:xfrm>
            <a:off x="2951163" y="1619250"/>
            <a:ext cx="5653087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defRPr/>
            </a:pPr>
            <a:r>
              <a:rPr lang="es-CO" altLang="es-MX" sz="1400" dirty="0" smtClean="0">
                <a:latin typeface="+mj-lt"/>
                <a:cs typeface="Arial" panose="020B0604020202020204" pitchFamily="34" charset="0"/>
              </a:rPr>
              <a:t>Ganadería especializada no es productiva ni rentable cuando se compara con otros países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s-MX" altLang="es-MX" sz="1400" dirty="0" smtClean="0">
                <a:latin typeface="+mj-lt"/>
                <a:cs typeface="Arial" panose="020B0604020202020204" pitchFamily="34" charset="0"/>
              </a:rPr>
              <a:t>Colombia: 15 </a:t>
            </a:r>
            <a:r>
              <a:rPr lang="es-MX" altLang="es-MX" sz="1400" dirty="0">
                <a:latin typeface="+mj-lt"/>
                <a:cs typeface="Arial" panose="020B0604020202020204" pitchFamily="34" charset="0"/>
              </a:rPr>
              <a:t>L/vaca/día, mientras que para la Unión Europea es de 21,4 L/vaca/día y para Estados Unidos de América es de 35,5 </a:t>
            </a:r>
            <a:r>
              <a:rPr lang="es-MX" altLang="es-MX" sz="1400" dirty="0" smtClean="0">
                <a:latin typeface="+mj-lt"/>
                <a:cs typeface="Arial" panose="020B0604020202020204" pitchFamily="34" charset="0"/>
              </a:rPr>
              <a:t>L/vaca/día.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endParaRPr lang="es-MX" altLang="es-MX" sz="1400" dirty="0" smtClean="0">
              <a:latin typeface="+mj-lt"/>
              <a:cs typeface="Arial" panose="020B0604020202020204" pitchFamily="34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s-MX" altLang="es-MX" sz="1400" dirty="0">
                <a:latin typeface="+mj-lt"/>
                <a:cs typeface="Arial" panose="020B0604020202020204" pitchFamily="34" charset="0"/>
              </a:rPr>
              <a:t>Colombia produce menos leche (6500 millones de litros de leche) que Canadá (8398 millones de litros de leche) con casi 8 veces más </a:t>
            </a:r>
            <a:r>
              <a:rPr lang="es-MX" altLang="es-MX" sz="1400" dirty="0" smtClean="0">
                <a:latin typeface="+mj-lt"/>
                <a:cs typeface="Arial" panose="020B0604020202020204" pitchFamily="34" charset="0"/>
              </a:rPr>
              <a:t>vacas.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endParaRPr lang="es-MX" altLang="es-MX" sz="1400" dirty="0" smtClean="0">
              <a:latin typeface="+mj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s-MX" altLang="es-MX" sz="1400" dirty="0" smtClean="0">
                <a:latin typeface="+mj-lt"/>
                <a:cs typeface="Arial" panose="020B0604020202020204" pitchFamily="34" charset="0"/>
              </a:rPr>
              <a:t>Cuellos </a:t>
            </a:r>
            <a:r>
              <a:rPr lang="es-MX" altLang="es-MX" sz="1400" dirty="0">
                <a:latin typeface="+mj-lt"/>
                <a:cs typeface="Arial" panose="020B0604020202020204" pitchFamily="34" charset="0"/>
              </a:rPr>
              <a:t>de botella que se asocian a la baja productividad y </a:t>
            </a:r>
            <a:endParaRPr lang="es-MX" altLang="es-MX" sz="1400" dirty="0" smtClean="0">
              <a:latin typeface="+mj-lt"/>
              <a:cs typeface="Arial" panose="020B0604020202020204" pitchFamily="34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s-MX" altLang="es-MX" sz="1400" dirty="0" smtClean="0">
                <a:latin typeface="+mj-lt"/>
                <a:cs typeface="Arial" panose="020B0604020202020204" pitchFamily="34" charset="0"/>
              </a:rPr>
              <a:t>Altos </a:t>
            </a:r>
            <a:r>
              <a:rPr lang="es-MX" altLang="es-MX" sz="1400" dirty="0">
                <a:latin typeface="+mj-lt"/>
                <a:cs typeface="Arial" panose="020B0604020202020204" pitchFamily="34" charset="0"/>
              </a:rPr>
              <a:t>costos de producción en el segmento de alimentación-suplementación (36.8</a:t>
            </a:r>
            <a:r>
              <a:rPr lang="es-MX" altLang="es-MX" sz="1400" dirty="0" smtClean="0">
                <a:latin typeface="+mj-lt"/>
                <a:cs typeface="Arial" panose="020B0604020202020204" pitchFamily="34" charset="0"/>
              </a:rPr>
              <a:t>%), </a:t>
            </a:r>
            <a:r>
              <a:rPr lang="es-MX" altLang="es-MX" sz="1400" dirty="0">
                <a:latin typeface="+mj-lt"/>
                <a:cs typeface="Arial" panose="020B0604020202020204" pitchFamily="34" charset="0"/>
              </a:rPr>
              <a:t>el costo de una </a:t>
            </a:r>
            <a:r>
              <a:rPr lang="es-MX" altLang="es-MX" sz="1400" dirty="0" err="1">
                <a:latin typeface="+mj-lt"/>
                <a:cs typeface="Arial" panose="020B0604020202020204" pitchFamily="34" charset="0"/>
              </a:rPr>
              <a:t>Mcal</a:t>
            </a:r>
            <a:r>
              <a:rPr lang="es-MX" altLang="es-MX" sz="1400" dirty="0">
                <a:latin typeface="+mj-lt"/>
                <a:cs typeface="Arial" panose="020B0604020202020204" pitchFamily="34" charset="0"/>
              </a:rPr>
              <a:t> en los concentrados comerciales puede costar hasta 10 veces más que el valor de la misma </a:t>
            </a:r>
            <a:r>
              <a:rPr lang="es-MX" altLang="es-MX" sz="1400" dirty="0" err="1">
                <a:latin typeface="+mj-lt"/>
                <a:cs typeface="Arial" panose="020B0604020202020204" pitchFamily="34" charset="0"/>
              </a:rPr>
              <a:t>Mcal</a:t>
            </a:r>
            <a:r>
              <a:rPr lang="es-MX" altLang="es-MX" sz="1400" dirty="0">
                <a:latin typeface="+mj-lt"/>
                <a:cs typeface="Arial" panose="020B0604020202020204" pitchFamily="34" charset="0"/>
              </a:rPr>
              <a:t> en el pasto </a:t>
            </a:r>
            <a:r>
              <a:rPr lang="es-MX" altLang="es-MX" sz="1400" dirty="0" err="1" smtClean="0">
                <a:latin typeface="+mj-lt"/>
                <a:cs typeface="Arial" panose="020B0604020202020204" pitchFamily="34" charset="0"/>
              </a:rPr>
              <a:t>kikuyo</a:t>
            </a:r>
            <a:r>
              <a:rPr lang="es-MX" altLang="es-MX" sz="1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endParaRPr lang="es-MX" altLang="es-MX" sz="1400" dirty="0" smtClean="0">
              <a:latin typeface="+mj-lt"/>
              <a:cs typeface="Arial" panose="020B0604020202020204" pitchFamily="34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s-CO" sz="1400" dirty="0" smtClean="0">
                <a:latin typeface="+mj-lt"/>
                <a:cs typeface="Arial" panose="020B0604020202020204" pitchFamily="34" charset="0"/>
              </a:rPr>
              <a:t>Consumo </a:t>
            </a:r>
            <a:r>
              <a:rPr lang="es-CO" sz="1400" dirty="0">
                <a:latin typeface="+mj-lt"/>
                <a:cs typeface="Arial" panose="020B0604020202020204" pitchFamily="34" charset="0"/>
              </a:rPr>
              <a:t>voluntario de materia seca (CMS) y la oferta forrajera en la praderas se han identificado como factores </a:t>
            </a:r>
            <a:r>
              <a:rPr lang="es-CO" sz="1400" dirty="0" smtClean="0">
                <a:latin typeface="+mj-lt"/>
                <a:cs typeface="Arial" panose="020B0604020202020204" pitchFamily="34" charset="0"/>
              </a:rPr>
              <a:t>limitantes.</a:t>
            </a:r>
            <a:endParaRPr lang="es-CO" altLang="es-MX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317" name="CuadroTexto 2"/>
          <p:cNvSpPr txBox="1">
            <a:spLocks noChangeArrowheads="1"/>
          </p:cNvSpPr>
          <p:nvPr/>
        </p:nvSpPr>
        <p:spPr bwMode="auto">
          <a:xfrm>
            <a:off x="1835696" y="6083448"/>
            <a:ext cx="5879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MX" b="1" dirty="0"/>
              <a:t>Ensilajes elaborados a partir de cultivos forrajeros-Cereales.</a:t>
            </a:r>
          </a:p>
        </p:txBody>
      </p:sp>
      <p:pic>
        <p:nvPicPr>
          <p:cNvPr id="13318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01938"/>
            <a:ext cx="256381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CuadroTexto 7"/>
          <p:cNvSpPr txBox="1">
            <a:spLocks noChangeArrowheads="1"/>
          </p:cNvSpPr>
          <p:nvPr/>
        </p:nvSpPr>
        <p:spPr bwMode="auto">
          <a:xfrm>
            <a:off x="468313" y="4643438"/>
            <a:ext cx="1884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MX" altLang="es-MX" b="1" dirty="0"/>
              <a:t>Comiendo paisaje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4644008" y="5508872"/>
            <a:ext cx="432048" cy="502568"/>
          </a:xfrm>
          <a:prstGeom prst="downArrow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/>
          </a:p>
        </p:txBody>
      </p:sp>
      <p:sp>
        <p:nvSpPr>
          <p:cNvPr id="3" name="CuadroTexto 2"/>
          <p:cNvSpPr txBox="1"/>
          <p:nvPr/>
        </p:nvSpPr>
        <p:spPr>
          <a:xfrm>
            <a:off x="3731813" y="836712"/>
            <a:ext cx="364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Caso Colombia Trópico Alto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7172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149250" y="332656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sz="28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Base de alimentación de bovinos en trópico</a:t>
            </a:r>
            <a:endParaRPr lang="es-CO" sz="28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3153137"/>
            <a:ext cx="1044116" cy="369332"/>
          </a:xfrm>
          <a:prstGeom prst="rect">
            <a:avLst/>
          </a:prstGeom>
          <a:ln>
            <a:solidFill>
              <a:srgbClr val="79E80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Forrajes 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2339752" y="2226325"/>
            <a:ext cx="1008112" cy="369332"/>
          </a:xfrm>
          <a:prstGeom prst="rect">
            <a:avLst/>
          </a:prstGeom>
          <a:ln>
            <a:solidFill>
              <a:srgbClr val="79E80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Frescos 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2351453" y="4079949"/>
            <a:ext cx="1440160" cy="369332"/>
          </a:xfrm>
          <a:prstGeom prst="rect">
            <a:avLst/>
          </a:prstGeom>
          <a:ln>
            <a:solidFill>
              <a:srgbClr val="79E80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Conservados 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3968" y="3306445"/>
            <a:ext cx="1368152" cy="369332"/>
          </a:xfrm>
          <a:prstGeom prst="rect">
            <a:avLst/>
          </a:prstGeom>
          <a:ln>
            <a:solidFill>
              <a:srgbClr val="79E80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Henificación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83968" y="4665305"/>
            <a:ext cx="1044116" cy="369332"/>
          </a:xfrm>
          <a:prstGeom prst="rect">
            <a:avLst/>
          </a:prstGeom>
          <a:ln>
            <a:solidFill>
              <a:srgbClr val="79E80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Ensilaje </a:t>
            </a:r>
          </a:p>
        </p:txBody>
      </p:sp>
      <p:sp>
        <p:nvSpPr>
          <p:cNvPr id="11" name="10 Abrir llave"/>
          <p:cNvSpPr/>
          <p:nvPr/>
        </p:nvSpPr>
        <p:spPr>
          <a:xfrm>
            <a:off x="1777478" y="2410991"/>
            <a:ext cx="562274" cy="1853624"/>
          </a:xfrm>
          <a:prstGeom prst="leftBrace">
            <a:avLst>
              <a:gd name="adj1" fmla="val 56060"/>
              <a:gd name="adj2" fmla="val 50000"/>
            </a:avLst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Abrir llave"/>
          <p:cNvSpPr/>
          <p:nvPr/>
        </p:nvSpPr>
        <p:spPr>
          <a:xfrm>
            <a:off x="3779912" y="3491112"/>
            <a:ext cx="504056" cy="1358860"/>
          </a:xfrm>
          <a:prstGeom prst="leftBrace">
            <a:avLst>
              <a:gd name="adj1" fmla="val 56060"/>
              <a:gd name="adj2" fmla="val 50000"/>
            </a:avLst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6" name="Picture 2" descr="http://www.milkpoint.com.br/mypoint/113570/foto.aspx?idFoto=5542&amp;tamanho=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32" y="1493751"/>
            <a:ext cx="1948956" cy="146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egonagropecuario.com/assets/images/upload/vacas_leheras_comiendo_h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89" y="2658373"/>
            <a:ext cx="2244487" cy="14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gseeds.es/Portals/0/DNNArticleLightBoxContent/UploadImages/1551/Vacas%20Forrajer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24" y="4314557"/>
            <a:ext cx="2273960" cy="14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476672"/>
            <a:ext cx="7908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spc="50" dirty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Premisa en la elaboración de los ensilajes:   </a:t>
            </a:r>
            <a:endParaRPr lang="es-CO" sz="3200" dirty="0"/>
          </a:p>
        </p:txBody>
      </p:sp>
      <p:sp>
        <p:nvSpPr>
          <p:cNvPr id="7" name="6 Rectángulo"/>
          <p:cNvSpPr/>
          <p:nvPr/>
        </p:nvSpPr>
        <p:spPr>
          <a:xfrm>
            <a:off x="755576" y="112474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altLang="es-MX" dirty="0" smtClean="0">
                <a:cs typeface="Arial" panose="020B0604020202020204" pitchFamily="34" charset="0"/>
              </a:rPr>
              <a:t>Mantener </a:t>
            </a:r>
            <a:r>
              <a:rPr lang="es-MX" altLang="es-MX" dirty="0">
                <a:cs typeface="Arial" panose="020B0604020202020204" pitchFamily="34" charset="0"/>
              </a:rPr>
              <a:t>hasta donde sea posible las características nutricionales de los forrajes y el de minimizar las pérdidas de energía y materia seca del forraje desde el momento de su corte hasta su almacenamiento.</a:t>
            </a:r>
          </a:p>
        </p:txBody>
      </p:sp>
      <p:sp>
        <p:nvSpPr>
          <p:cNvPr id="9" name="2 Rectángulo"/>
          <p:cNvSpPr/>
          <p:nvPr/>
        </p:nvSpPr>
        <p:spPr>
          <a:xfrm>
            <a:off x="395536" y="2780928"/>
            <a:ext cx="3756510" cy="2954655"/>
          </a:xfrm>
          <a:prstGeom prst="rect">
            <a:avLst/>
          </a:prstGeom>
          <a:ln w="38100">
            <a:solidFill>
              <a:srgbClr val="B1DB1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ensilaje es una técnica de </a:t>
            </a:r>
            <a:r>
              <a:rPr lang="es-CO" dirty="0" smtClean="0"/>
              <a:t>conservación de forraje que </a:t>
            </a:r>
            <a:r>
              <a:rPr lang="es-CO" dirty="0"/>
              <a:t>se logra por medio de una fermentación </a:t>
            </a:r>
            <a:r>
              <a:rPr lang="es-CO" dirty="0" smtClean="0"/>
              <a:t>láctica </a:t>
            </a:r>
            <a:r>
              <a:rPr lang="es-CO" dirty="0"/>
              <a:t>bajo condiciones </a:t>
            </a:r>
            <a:r>
              <a:rPr lang="es-CO" dirty="0" smtClean="0"/>
              <a:t>anaeróbicas.</a:t>
            </a:r>
          </a:p>
          <a:p>
            <a:pPr algn="just"/>
            <a:endParaRPr lang="es-CO" dirty="0" smtClean="0"/>
          </a:p>
          <a:p>
            <a:pPr algn="ctr"/>
            <a:r>
              <a:rPr lang="es-CO" dirty="0" smtClean="0"/>
              <a:t>Sin embargo, el proceso depende de buenas practicas del productor y del potencial del forraje para ser ensilado.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 </a:t>
            </a:r>
            <a:r>
              <a:rPr lang="es-CO" sz="2400" b="1" dirty="0" smtClean="0"/>
              <a:t>(ENSILABILIDAD)</a:t>
            </a:r>
            <a:endParaRPr lang="es-CO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420888"/>
            <a:ext cx="4736592" cy="35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clrChange>
              <a:clrFrom>
                <a:srgbClr val="61784A"/>
              </a:clrFrom>
              <a:clrTo>
                <a:srgbClr val="61784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9182" y="3319134"/>
            <a:ext cx="4667273" cy="34959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2 Rectángulo"/>
          <p:cNvSpPr/>
          <p:nvPr/>
        </p:nvSpPr>
        <p:spPr>
          <a:xfrm>
            <a:off x="827584" y="1484784"/>
            <a:ext cx="7704856" cy="1200329"/>
          </a:xfrm>
          <a:prstGeom prst="rect">
            <a:avLst/>
          </a:prstGeom>
          <a:ln w="38100">
            <a:solidFill>
              <a:srgbClr val="B1DB1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La </a:t>
            </a:r>
            <a:r>
              <a:rPr lang="es-CO" dirty="0" err="1"/>
              <a:t>ensilabilidad</a:t>
            </a:r>
            <a:r>
              <a:rPr lang="es-CO" dirty="0"/>
              <a:t> de un de forraje, </a:t>
            </a:r>
            <a:r>
              <a:rPr lang="es-CO" dirty="0" smtClean="0"/>
              <a:t>es </a:t>
            </a:r>
            <a:r>
              <a:rPr lang="es-CO" dirty="0"/>
              <a:t>la probabilidad de producir un ensilaje con una buena fermentación </a:t>
            </a:r>
            <a:r>
              <a:rPr lang="es-CO" dirty="0" smtClean="0"/>
              <a:t>láctica, se determina </a:t>
            </a:r>
            <a:r>
              <a:rPr lang="es-CO" dirty="0"/>
              <a:t>en función de su contenido de </a:t>
            </a:r>
            <a:r>
              <a:rPr lang="es-CO" dirty="0" smtClean="0"/>
              <a:t>Materia Seca (</a:t>
            </a:r>
            <a:r>
              <a:rPr lang="es-CO" b="1" dirty="0" smtClean="0">
                <a:solidFill>
                  <a:srgbClr val="FF0000"/>
                </a:solidFill>
              </a:rPr>
              <a:t>MS</a:t>
            </a:r>
            <a:r>
              <a:rPr lang="es-CO" dirty="0" smtClean="0"/>
              <a:t>), contenido de Carbohidratos Solubles (</a:t>
            </a:r>
            <a:r>
              <a:rPr lang="es-CO" b="1" dirty="0" smtClean="0">
                <a:solidFill>
                  <a:srgbClr val="FF0000"/>
                </a:solidFill>
              </a:rPr>
              <a:t>WSC</a:t>
            </a:r>
            <a:r>
              <a:rPr lang="es-CO" dirty="0" smtClean="0"/>
              <a:t>) y su </a:t>
            </a:r>
            <a:r>
              <a:rPr lang="es-CO" dirty="0"/>
              <a:t>C</a:t>
            </a:r>
            <a:r>
              <a:rPr lang="es-CO" dirty="0" smtClean="0"/>
              <a:t>apacidad </a:t>
            </a:r>
            <a:r>
              <a:rPr lang="es-CO" dirty="0"/>
              <a:t>B</a:t>
            </a:r>
            <a:r>
              <a:rPr lang="es-CO" dirty="0" smtClean="0"/>
              <a:t>uffer (</a:t>
            </a:r>
            <a:r>
              <a:rPr lang="es-CO" b="1" dirty="0" smtClean="0">
                <a:solidFill>
                  <a:srgbClr val="FF0000"/>
                </a:solidFill>
              </a:rPr>
              <a:t>CB</a:t>
            </a:r>
            <a:r>
              <a:rPr lang="es-CO" dirty="0" smtClean="0"/>
              <a:t>).</a:t>
            </a:r>
            <a:endParaRPr lang="es-CO" dirty="0"/>
          </a:p>
        </p:txBody>
      </p:sp>
      <p:sp>
        <p:nvSpPr>
          <p:cNvPr id="3" name="4 Rectángulo"/>
          <p:cNvSpPr/>
          <p:nvPr/>
        </p:nvSpPr>
        <p:spPr>
          <a:xfrm>
            <a:off x="2598460" y="476672"/>
            <a:ext cx="4768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spc="50" dirty="0" err="1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Ensilabilidad</a:t>
            </a:r>
            <a:r>
              <a:rPr lang="es-CO" sz="3200" b="1" spc="50" dirty="0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del forraje   </a:t>
            </a:r>
            <a:endParaRPr lang="es-CO" sz="3200" dirty="0"/>
          </a:p>
        </p:txBody>
      </p:sp>
      <p:sp>
        <p:nvSpPr>
          <p:cNvPr id="4" name="Rectángulo 3"/>
          <p:cNvSpPr/>
          <p:nvPr/>
        </p:nvSpPr>
        <p:spPr>
          <a:xfrm>
            <a:off x="409182" y="5589236"/>
            <a:ext cx="3420000" cy="9988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>
            <a:spAutoFit/>
          </a:bodyPr>
          <a:lstStyle/>
          <a:p>
            <a:pPr marL="192405" marR="327660" indent="-180340" algn="just">
              <a:lnSpc>
                <a:spcPct val="111100"/>
              </a:lnSpc>
              <a:spcBef>
                <a:spcPts val="204"/>
              </a:spcBef>
            </a:pPr>
            <a:r>
              <a:rPr lang="es-CO" b="1" dirty="0" smtClean="0">
                <a:solidFill>
                  <a:srgbClr val="FF0000"/>
                </a:solidFill>
                <a:latin typeface="+mj-lt"/>
                <a:cs typeface="Times New Roman"/>
              </a:rPr>
              <a:t>BC</a:t>
            </a:r>
            <a:r>
              <a:rPr lang="es-CO" i="1" dirty="0" smtClean="0">
                <a:solidFill>
                  <a:srgbClr val="231F20"/>
                </a:solidFill>
                <a:latin typeface="+mj-lt"/>
                <a:cs typeface="Times New Roman"/>
              </a:rPr>
              <a:t> –La habilidad de un forraje para resistir cambios en el</a:t>
            </a:r>
            <a:r>
              <a:rPr lang="es-CO" i="1" spc="-80" dirty="0" smtClean="0">
                <a:solidFill>
                  <a:srgbClr val="231F20"/>
                </a:solidFill>
                <a:latin typeface="+mj-lt"/>
                <a:cs typeface="Times New Roman"/>
              </a:rPr>
              <a:t> </a:t>
            </a:r>
            <a:r>
              <a:rPr lang="es-CO" i="1" dirty="0" smtClean="0">
                <a:solidFill>
                  <a:srgbClr val="231F20"/>
                </a:solidFill>
                <a:latin typeface="+mj-lt"/>
                <a:cs typeface="Times New Roman"/>
              </a:rPr>
              <a:t>pH</a:t>
            </a:r>
            <a:r>
              <a:rPr lang="es-CO" dirty="0" smtClean="0">
                <a:solidFill>
                  <a:srgbClr val="231F20"/>
                </a:solidFill>
                <a:latin typeface="+mj-lt"/>
                <a:cs typeface="Times New Roman"/>
              </a:rPr>
              <a:t>.</a:t>
            </a:r>
            <a:endParaRPr lang="es-CO" dirty="0">
              <a:latin typeface="+mj-lt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76456" y="5594741"/>
            <a:ext cx="3420000" cy="1014701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marL="192405" marR="103505" indent="-180340" algn="just">
              <a:lnSpc>
                <a:spcPct val="111100"/>
              </a:lnSpc>
              <a:spcBef>
                <a:spcPts val="204"/>
              </a:spcBef>
            </a:pPr>
            <a:r>
              <a:rPr lang="es-CO" b="1" dirty="0" smtClean="0">
                <a:solidFill>
                  <a:srgbClr val="FF0000"/>
                </a:solidFill>
                <a:latin typeface="+mj-lt"/>
                <a:cs typeface="Times New Roman"/>
              </a:rPr>
              <a:t>WSC</a:t>
            </a:r>
            <a:r>
              <a:rPr lang="es-CO" i="1" dirty="0" smtClean="0">
                <a:solidFill>
                  <a:srgbClr val="231F20"/>
                </a:solidFill>
                <a:latin typeface="+mj-lt"/>
                <a:cs typeface="Times New Roman"/>
              </a:rPr>
              <a:t>–</a:t>
            </a:r>
            <a:r>
              <a:rPr lang="es-CO" i="1" spc="-15" dirty="0" smtClean="0">
                <a:solidFill>
                  <a:srgbClr val="231F20"/>
                </a:solidFill>
                <a:latin typeface="+mj-lt"/>
                <a:cs typeface="Times New Roman"/>
              </a:rPr>
              <a:t>Azúcares solubles de la planta, principalmente</a:t>
            </a:r>
            <a:r>
              <a:rPr lang="es-CO" i="1" spc="-5" dirty="0" smtClean="0">
                <a:solidFill>
                  <a:srgbClr val="231F20"/>
                </a:solidFill>
                <a:latin typeface="+mj-lt"/>
                <a:cs typeface="Times New Roman"/>
              </a:rPr>
              <a:t>, glucosa, fructosa, sacarosa y </a:t>
            </a:r>
            <a:r>
              <a:rPr lang="es-CO" i="1" spc="-5" dirty="0" err="1" smtClean="0">
                <a:solidFill>
                  <a:srgbClr val="231F20"/>
                </a:solidFill>
                <a:latin typeface="+mj-lt"/>
                <a:cs typeface="Times New Roman"/>
              </a:rPr>
              <a:t>fructanos</a:t>
            </a:r>
            <a:r>
              <a:rPr lang="es-CO" i="1" spc="-5" dirty="0" smtClean="0">
                <a:solidFill>
                  <a:srgbClr val="231F20"/>
                </a:solidFill>
                <a:latin typeface="+mj-lt"/>
                <a:cs typeface="Times New Roman"/>
              </a:rPr>
              <a:t>.</a:t>
            </a:r>
            <a:endParaRPr lang="es-CO" i="1" dirty="0">
              <a:latin typeface="+mj-lt"/>
              <a:cs typeface="Times New Roman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98460" y="3042243"/>
            <a:ext cx="3240000" cy="9720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>
            <a:spAutoFit/>
          </a:bodyPr>
          <a:lstStyle/>
          <a:p>
            <a:pPr algn="just"/>
            <a:r>
              <a:rPr lang="es-CO" b="1" dirty="0" smtClean="0">
                <a:solidFill>
                  <a:srgbClr val="FF0000"/>
                </a:solidFill>
              </a:rPr>
              <a:t>MS</a:t>
            </a:r>
            <a:r>
              <a:rPr lang="es-CO" dirty="0" smtClean="0"/>
              <a:t>: </a:t>
            </a:r>
            <a:r>
              <a:rPr lang="es-CO" i="1" dirty="0"/>
              <a:t>Es la porción restante de material vegetal que permanece después de retirar el agua</a:t>
            </a:r>
            <a:r>
              <a:rPr lang="es-CO" dirty="0"/>
              <a:t>. </a:t>
            </a:r>
          </a:p>
        </p:txBody>
      </p:sp>
      <p:cxnSp>
        <p:nvCxnSpPr>
          <p:cNvPr id="10" name="Conector recto 9"/>
          <p:cNvCxnSpPr>
            <a:stCxn id="4" idx="0"/>
            <a:endCxn id="6" idx="2"/>
          </p:cNvCxnSpPr>
          <p:nvPr/>
        </p:nvCxnSpPr>
        <p:spPr>
          <a:xfrm flipV="1">
            <a:off x="2119182" y="4014243"/>
            <a:ext cx="2099278" cy="15749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6" idx="2"/>
            <a:endCxn id="5" idx="0"/>
          </p:cNvCxnSpPr>
          <p:nvPr/>
        </p:nvCxnSpPr>
        <p:spPr>
          <a:xfrm>
            <a:off x="4218460" y="4014243"/>
            <a:ext cx="2567996" cy="158049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4" idx="3"/>
            <a:endCxn id="5" idx="1"/>
          </p:cNvCxnSpPr>
          <p:nvPr/>
        </p:nvCxnSpPr>
        <p:spPr>
          <a:xfrm>
            <a:off x="3829182" y="6088636"/>
            <a:ext cx="1247274" cy="1345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spc="50" dirty="0" err="1" smtClean="0">
                <a:ln w="13500">
                  <a:solidFill>
                    <a:srgbClr val="79E80A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Ensilabilidad</a:t>
            </a:r>
            <a:endParaRPr lang="es-CO" sz="3200" b="1" spc="50" dirty="0">
              <a:ln w="13500">
                <a:solidFill>
                  <a:srgbClr val="79E80A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2 Rectángulo"/>
          <p:cNvSpPr/>
          <p:nvPr/>
        </p:nvSpPr>
        <p:spPr>
          <a:xfrm>
            <a:off x="755575" y="1484784"/>
            <a:ext cx="7632847" cy="369332"/>
          </a:xfrm>
          <a:prstGeom prst="rect">
            <a:avLst/>
          </a:prstGeom>
          <a:ln w="38100">
            <a:solidFill>
              <a:srgbClr val="B1DB1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Potencial que posee un forraje para ser adecuadamente ensilado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17" y="2060848"/>
            <a:ext cx="8396764" cy="42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Corpoica_PPT_Verde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lantilla_Corpoica_PPT_Verde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Plantilla_Corpoica_PPT_Azules-1.pot</Template>
  <TotalTime>35606</TotalTime>
  <Words>801</Words>
  <Application>Microsoft Office PowerPoint</Application>
  <PresentationFormat>Presentación en pantalla (4:3)</PresentationFormat>
  <Paragraphs>101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Times New Roman</vt:lpstr>
      <vt:lpstr>Wingdings</vt:lpstr>
      <vt:lpstr>Plantilla_Corpoica_PPT_Verdes-1</vt:lpstr>
      <vt:lpstr>1_Plantilla_Corpoica_PPT_Verdes-1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Corpoica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Hugo Jiménez</dc:creator>
  <cp:lastModifiedBy>Hugo Rodolfo Jiménez Sabogal</cp:lastModifiedBy>
  <cp:revision>637</cp:revision>
  <dcterms:created xsi:type="dcterms:W3CDTF">2014-01-27T13:22:05Z</dcterms:created>
  <dcterms:modified xsi:type="dcterms:W3CDTF">2016-02-29T18:56:19Z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INTRCORPOICA-492-187</vt:lpwstr>
  </property>
  <property fmtid="{D5CDD505-2E9C-101B-9397-08002B2CF9AE}" pid="3" name="_dlc_DocIdItemGuid">
    <vt:lpwstr>0b498c92-6688-463d-a401-45c51c1a32f5</vt:lpwstr>
  </property>
  <property fmtid="{D5CDD505-2E9C-101B-9397-08002B2CF9AE}" pid="4" name="_dlc_DocIdUrl">
    <vt:lpwstr>http://intranet.corpoica.org.co/ProcesosOrganizacionales/DirecEstrategico/circo/manual/_layouts/DocIdRedir.aspx?ID=INTRCORPOICA-492-187, INTRCORPOICA-492-187</vt:lpwstr>
  </property>
</Properties>
</file>