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handoutMasterIdLst>
    <p:handoutMasterId r:id="rId47"/>
  </p:handoutMasterIdLst>
  <p:sldIdLst>
    <p:sldId id="256" r:id="rId2"/>
    <p:sldId id="351" r:id="rId3"/>
    <p:sldId id="262" r:id="rId4"/>
    <p:sldId id="257" r:id="rId5"/>
    <p:sldId id="258" r:id="rId6"/>
    <p:sldId id="328" r:id="rId7"/>
    <p:sldId id="279" r:id="rId8"/>
    <p:sldId id="297" r:id="rId9"/>
    <p:sldId id="311" r:id="rId10"/>
    <p:sldId id="274" r:id="rId11"/>
    <p:sldId id="312" r:id="rId12"/>
    <p:sldId id="313" r:id="rId13"/>
    <p:sldId id="277" r:id="rId14"/>
    <p:sldId id="333" r:id="rId15"/>
    <p:sldId id="317" r:id="rId16"/>
    <p:sldId id="334" r:id="rId17"/>
    <p:sldId id="349" r:id="rId18"/>
    <p:sldId id="350" r:id="rId19"/>
    <p:sldId id="336" r:id="rId20"/>
    <p:sldId id="319" r:id="rId21"/>
    <p:sldId id="345" r:id="rId22"/>
    <p:sldId id="291" r:id="rId23"/>
    <p:sldId id="293" r:id="rId24"/>
    <p:sldId id="292" r:id="rId25"/>
    <p:sldId id="294" r:id="rId26"/>
    <p:sldId id="322" r:id="rId27"/>
    <p:sldId id="323" r:id="rId28"/>
    <p:sldId id="295" r:id="rId29"/>
    <p:sldId id="347" r:id="rId30"/>
    <p:sldId id="348" r:id="rId31"/>
    <p:sldId id="344" r:id="rId32"/>
    <p:sldId id="342" r:id="rId33"/>
    <p:sldId id="339" r:id="rId34"/>
    <p:sldId id="340" r:id="rId35"/>
    <p:sldId id="341" r:id="rId36"/>
    <p:sldId id="326" r:id="rId37"/>
    <p:sldId id="330" r:id="rId38"/>
    <p:sldId id="329" r:id="rId39"/>
    <p:sldId id="324" r:id="rId40"/>
    <p:sldId id="346" r:id="rId41"/>
    <p:sldId id="331" r:id="rId42"/>
    <p:sldId id="289" r:id="rId43"/>
    <p:sldId id="338" r:id="rId44"/>
    <p:sldId id="332" r:id="rId45"/>
  </p:sldIdLst>
  <p:sldSz cx="9144000" cy="6858000" type="screen4x3"/>
  <p:notesSz cx="7102475" cy="9388475"/>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50" autoAdjust="0"/>
    <p:restoredTop sz="84381" autoAdjust="0"/>
  </p:normalViewPr>
  <p:slideViewPr>
    <p:cSldViewPr snapToGrid="0">
      <p:cViewPr varScale="1">
        <p:scale>
          <a:sx n="59" d="100"/>
          <a:sy n="59" d="100"/>
        </p:scale>
        <p:origin x="1572"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s-CO"/>
          </a:p>
        </p:txBody>
      </p:sp>
      <p:sp>
        <p:nvSpPr>
          <p:cNvPr id="3" name="Marcador de fecha 2"/>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0DD56FD5-5383-4C59-B7B9-773A72453988}" type="datetimeFigureOut">
              <a:rPr lang="es-CO" smtClean="0"/>
              <a:t>07/03/2017</a:t>
            </a:fld>
            <a:endParaRPr lang="es-CO"/>
          </a:p>
        </p:txBody>
      </p:sp>
      <p:sp>
        <p:nvSpPr>
          <p:cNvPr id="4" name="Marcador de pie de página 3"/>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s-CO"/>
          </a:p>
        </p:txBody>
      </p:sp>
      <p:sp>
        <p:nvSpPr>
          <p:cNvPr id="5" name="Marcador de número de diapositiva 4"/>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4D0191F9-07C4-4B88-9FEB-DA89CDECFC54}" type="slidenum">
              <a:rPr lang="es-CO" smtClean="0"/>
              <a:t>‹Nº›</a:t>
            </a:fld>
            <a:endParaRPr lang="es-CO"/>
          </a:p>
        </p:txBody>
      </p:sp>
    </p:spTree>
    <p:extLst>
      <p:ext uri="{BB962C8B-B14F-4D97-AF65-F5344CB8AC3E}">
        <p14:creationId xmlns:p14="http://schemas.microsoft.com/office/powerpoint/2010/main" val="31566419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s-CO"/>
          </a:p>
        </p:txBody>
      </p:sp>
      <p:sp>
        <p:nvSpPr>
          <p:cNvPr id="3" name="2 Marcador de fecha"/>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BDE3951F-7A77-408D-8FC0-F7D6C9909311}" type="datetimeFigureOut">
              <a:rPr lang="es-CO" smtClean="0"/>
              <a:t>07/03/2017</a:t>
            </a:fld>
            <a:endParaRPr lang="es-CO"/>
          </a:p>
        </p:txBody>
      </p:sp>
      <p:sp>
        <p:nvSpPr>
          <p:cNvPr id="4" name="3 Marcador de imagen de diapositiva"/>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29" tIns="47114" rIns="94229" bIns="47114" rtlCol="0" anchor="ctr"/>
          <a:lstStyle/>
          <a:p>
            <a:endParaRPr lang="es-CO"/>
          </a:p>
        </p:txBody>
      </p:sp>
      <p:sp>
        <p:nvSpPr>
          <p:cNvPr id="5" name="4 Marcador de notas"/>
          <p:cNvSpPr>
            <a:spLocks noGrp="1"/>
          </p:cNvSpPr>
          <p:nvPr>
            <p:ph type="body" sz="quarter" idx="3"/>
          </p:nvPr>
        </p:nvSpPr>
        <p:spPr>
          <a:xfrm>
            <a:off x="710248" y="4459526"/>
            <a:ext cx="5681980" cy="4224814"/>
          </a:xfrm>
          <a:prstGeom prst="rect">
            <a:avLst/>
          </a:prstGeom>
        </p:spPr>
        <p:txBody>
          <a:bodyPr vert="horz" lIns="94229" tIns="47114" rIns="94229" bIns="47114"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6" name="5 Marcador de pie de página"/>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s-CO"/>
          </a:p>
        </p:txBody>
      </p:sp>
      <p:sp>
        <p:nvSpPr>
          <p:cNvPr id="7" name="6 Marcador de número de diapositiva"/>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6BA67A3B-29FD-44A8-A6DD-5B8356516D67}" type="slidenum">
              <a:rPr lang="es-CO" smtClean="0"/>
              <a:t>‹Nº›</a:t>
            </a:fld>
            <a:endParaRPr lang="es-CO"/>
          </a:p>
        </p:txBody>
      </p:sp>
    </p:spTree>
    <p:extLst>
      <p:ext uri="{BB962C8B-B14F-4D97-AF65-F5344CB8AC3E}">
        <p14:creationId xmlns:p14="http://schemas.microsoft.com/office/powerpoint/2010/main" val="2764051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O" dirty="0" smtClean="0"/>
              <a:t>Comentarios</a:t>
            </a:r>
            <a:r>
              <a:rPr lang="es-CO" baseline="0" dirty="0" smtClean="0"/>
              <a:t> del presentador</a:t>
            </a:r>
          </a:p>
          <a:p>
            <a:pPr marL="176679" indent="-176679">
              <a:buFontTx/>
              <a:buChar char="-"/>
            </a:pPr>
            <a:r>
              <a:rPr lang="es-CO" baseline="0" dirty="0" smtClean="0"/>
              <a:t>Relatar objetivos del proyecto</a:t>
            </a:r>
          </a:p>
        </p:txBody>
      </p:sp>
      <p:sp>
        <p:nvSpPr>
          <p:cNvPr id="4" name="3 Marcador de número de diapositiva"/>
          <p:cNvSpPr>
            <a:spLocks noGrp="1"/>
          </p:cNvSpPr>
          <p:nvPr>
            <p:ph type="sldNum" sz="quarter" idx="10"/>
          </p:nvPr>
        </p:nvSpPr>
        <p:spPr/>
        <p:txBody>
          <a:bodyPr/>
          <a:lstStyle/>
          <a:p>
            <a:fld id="{6BA67A3B-29FD-44A8-A6DD-5B8356516D67}" type="slidenum">
              <a:rPr lang="es-CO" smtClean="0"/>
              <a:t>4</a:t>
            </a:fld>
            <a:endParaRPr lang="es-CO"/>
          </a:p>
        </p:txBody>
      </p:sp>
    </p:spTree>
    <p:extLst>
      <p:ext uri="{BB962C8B-B14F-4D97-AF65-F5344CB8AC3E}">
        <p14:creationId xmlns:p14="http://schemas.microsoft.com/office/powerpoint/2010/main" val="612074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defTabSz="942289">
              <a:defRPr/>
            </a:pPr>
            <a:r>
              <a:rPr lang="es-CO" dirty="0" smtClean="0"/>
              <a:t>Comentarios</a:t>
            </a:r>
            <a:r>
              <a:rPr lang="es-CO" baseline="0" dirty="0" smtClean="0"/>
              <a:t> del presentador</a:t>
            </a:r>
          </a:p>
          <a:p>
            <a:r>
              <a:rPr lang="es-CO" dirty="0" smtClean="0"/>
              <a:t>-Presentación</a:t>
            </a:r>
            <a:r>
              <a:rPr lang="es-CO" baseline="0" dirty="0" smtClean="0"/>
              <a:t> de los componentes del estudio y porque son importantes.</a:t>
            </a:r>
          </a:p>
          <a:p>
            <a:r>
              <a:rPr lang="es-CO" baseline="0" dirty="0" smtClean="0"/>
              <a:t>Por </a:t>
            </a:r>
            <a:r>
              <a:rPr lang="es-CO" baseline="0" dirty="0" err="1" smtClean="0"/>
              <a:t>cuestion</a:t>
            </a:r>
            <a:r>
              <a:rPr lang="es-CO" baseline="0" dirty="0" smtClean="0"/>
              <a:t> de costos soplo se seleccionaron 15 fincas ya que todas estas investigaciones implican una inversión alta, en la selección de las fincas se tuvo </a:t>
            </a:r>
            <a:r>
              <a:rPr lang="es-CO" baseline="0" dirty="0" err="1" smtClean="0"/>
              <a:t>encuenta</a:t>
            </a:r>
            <a:r>
              <a:rPr lang="es-CO" baseline="0" dirty="0" smtClean="0"/>
              <a:t> tener 15 fincas lo más parecidas posible entre si.</a:t>
            </a:r>
          </a:p>
          <a:p>
            <a:endParaRPr lang="es-CO" baseline="0" dirty="0" smtClean="0"/>
          </a:p>
          <a:p>
            <a:endParaRPr lang="es-CO" dirty="0"/>
          </a:p>
        </p:txBody>
      </p:sp>
      <p:sp>
        <p:nvSpPr>
          <p:cNvPr id="4" name="3 Marcador de número de diapositiva"/>
          <p:cNvSpPr>
            <a:spLocks noGrp="1"/>
          </p:cNvSpPr>
          <p:nvPr>
            <p:ph type="sldNum" sz="quarter" idx="10"/>
          </p:nvPr>
        </p:nvSpPr>
        <p:spPr/>
        <p:txBody>
          <a:bodyPr/>
          <a:lstStyle/>
          <a:p>
            <a:fld id="{6BA67A3B-29FD-44A8-A6DD-5B8356516D67}" type="slidenum">
              <a:rPr lang="es-CO" smtClean="0"/>
              <a:t>5</a:t>
            </a:fld>
            <a:endParaRPr lang="es-CO"/>
          </a:p>
        </p:txBody>
      </p:sp>
    </p:spTree>
    <p:extLst>
      <p:ext uri="{BB962C8B-B14F-4D97-AF65-F5344CB8AC3E}">
        <p14:creationId xmlns:p14="http://schemas.microsoft.com/office/powerpoint/2010/main" val="1517328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sz="1200" b="0" i="0" u="none" strike="noStrike" kern="1200" baseline="0" dirty="0" smtClean="0">
              <a:solidFill>
                <a:schemeClr val="tx1"/>
              </a:solidFill>
              <a:latin typeface="+mn-lt"/>
              <a:ea typeface="+mn-ea"/>
              <a:cs typeface="+mn-cs"/>
            </a:endParaRPr>
          </a:p>
          <a:p>
            <a:r>
              <a:rPr lang="es-CO" sz="1200" b="1" i="0" u="none" strike="noStrike" kern="1200" baseline="0" dirty="0" smtClean="0">
                <a:solidFill>
                  <a:schemeClr val="tx1"/>
                </a:solidFill>
                <a:latin typeface="+mn-lt"/>
                <a:ea typeface="+mn-ea"/>
                <a:cs typeface="+mn-cs"/>
              </a:rPr>
              <a:t>“Se observó una alta </a:t>
            </a:r>
            <a:r>
              <a:rPr lang="es-CO" sz="1200" b="1" i="0" u="none" strike="noStrike" kern="1200" baseline="0" dirty="0" err="1" smtClean="0">
                <a:solidFill>
                  <a:schemeClr val="tx1"/>
                </a:solidFill>
                <a:latin typeface="+mn-lt"/>
                <a:ea typeface="+mn-ea"/>
                <a:cs typeface="+mn-cs"/>
              </a:rPr>
              <a:t>asociatividad</a:t>
            </a:r>
            <a:r>
              <a:rPr lang="es-CO" sz="1200" b="1" i="0" u="none" strike="noStrike" kern="1200" baseline="0" dirty="0" smtClean="0">
                <a:solidFill>
                  <a:schemeClr val="tx1"/>
                </a:solidFill>
                <a:latin typeface="+mn-lt"/>
                <a:ea typeface="+mn-ea"/>
                <a:cs typeface="+mn-cs"/>
              </a:rPr>
              <a:t> en la vereda La Vuelta, donde viven las familias pertenecientes a la Asociación de Protectores de los Recursos Naturales y del Ambiente de Tibacuy (APRENAT), que se ha venido empoderando del Cerro del </a:t>
            </a:r>
            <a:r>
              <a:rPr lang="es-CO" sz="1200" b="1" i="0" u="none" strike="noStrike" kern="1200" baseline="0" dirty="0" err="1" smtClean="0">
                <a:solidFill>
                  <a:schemeClr val="tx1"/>
                </a:solidFill>
                <a:latin typeface="+mn-lt"/>
                <a:ea typeface="+mn-ea"/>
                <a:cs typeface="+mn-cs"/>
              </a:rPr>
              <a:t>Quininí</a:t>
            </a:r>
            <a:r>
              <a:rPr lang="es-CO" sz="1200" b="1" i="0" u="none" strike="noStrike" kern="1200" baseline="0" dirty="0" smtClean="0">
                <a:solidFill>
                  <a:schemeClr val="tx1"/>
                </a:solidFill>
                <a:latin typeface="+mn-lt"/>
                <a:ea typeface="+mn-ea"/>
                <a:cs typeface="+mn-cs"/>
              </a:rPr>
              <a:t> y promueve su conservación así como el agroturismo y la caficultura amigable con el medio ambiente”. </a:t>
            </a:r>
            <a:endParaRPr lang="es-CO" dirty="0"/>
          </a:p>
        </p:txBody>
      </p:sp>
      <p:sp>
        <p:nvSpPr>
          <p:cNvPr id="4" name="Marcador de número de diapositiva 3"/>
          <p:cNvSpPr>
            <a:spLocks noGrp="1"/>
          </p:cNvSpPr>
          <p:nvPr>
            <p:ph type="sldNum" sz="quarter" idx="10"/>
          </p:nvPr>
        </p:nvSpPr>
        <p:spPr/>
        <p:txBody>
          <a:bodyPr/>
          <a:lstStyle/>
          <a:p>
            <a:fld id="{6BA67A3B-29FD-44A8-A6DD-5B8356516D67}" type="slidenum">
              <a:rPr lang="es-CO" smtClean="0"/>
              <a:t>12</a:t>
            </a:fld>
            <a:endParaRPr lang="es-CO"/>
          </a:p>
        </p:txBody>
      </p:sp>
    </p:spTree>
    <p:extLst>
      <p:ext uri="{BB962C8B-B14F-4D97-AF65-F5344CB8AC3E}">
        <p14:creationId xmlns:p14="http://schemas.microsoft.com/office/powerpoint/2010/main" val="4030085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b="1" i="0" u="none" strike="noStrike" kern="1200" baseline="0" dirty="0" smtClean="0">
                <a:solidFill>
                  <a:schemeClr val="tx1"/>
                </a:solidFill>
                <a:latin typeface="+mn-lt"/>
                <a:ea typeface="+mn-ea"/>
                <a:cs typeface="+mn-cs"/>
              </a:rPr>
              <a:t>Se observan dos redes </a:t>
            </a:r>
            <a:r>
              <a:rPr lang="es-CO" sz="1200" b="1" i="0" u="none" strike="noStrike" kern="1200" baseline="0" dirty="0" err="1" smtClean="0">
                <a:solidFill>
                  <a:schemeClr val="tx1"/>
                </a:solidFill>
                <a:latin typeface="+mn-lt"/>
                <a:ea typeface="+mn-ea"/>
                <a:cs typeface="+mn-cs"/>
              </a:rPr>
              <a:t>veredales</a:t>
            </a:r>
            <a:r>
              <a:rPr lang="es-CO" sz="1200" b="1" i="0" u="none" strike="noStrike" kern="1200" baseline="0" dirty="0" smtClean="0">
                <a:solidFill>
                  <a:schemeClr val="tx1"/>
                </a:solidFill>
                <a:latin typeface="+mn-lt"/>
                <a:ea typeface="+mn-ea"/>
                <a:cs typeface="+mn-cs"/>
              </a:rPr>
              <a:t> aisladas: una en la vereda el Limón y otra en La Mesita, lo que se explica porque estas veredas son distantes del casco urbano, con una única vía de acceso.” </a:t>
            </a:r>
            <a:endParaRPr lang="es-CO" dirty="0"/>
          </a:p>
        </p:txBody>
      </p:sp>
      <p:sp>
        <p:nvSpPr>
          <p:cNvPr id="4" name="Marcador de número de diapositiva 3"/>
          <p:cNvSpPr>
            <a:spLocks noGrp="1"/>
          </p:cNvSpPr>
          <p:nvPr>
            <p:ph type="sldNum" sz="quarter" idx="10"/>
          </p:nvPr>
        </p:nvSpPr>
        <p:spPr/>
        <p:txBody>
          <a:bodyPr/>
          <a:lstStyle/>
          <a:p>
            <a:fld id="{6BA67A3B-29FD-44A8-A6DD-5B8356516D67}" type="slidenum">
              <a:rPr lang="es-CO" smtClean="0"/>
              <a:t>13</a:t>
            </a:fld>
            <a:endParaRPr lang="es-CO"/>
          </a:p>
        </p:txBody>
      </p:sp>
    </p:spTree>
    <p:extLst>
      <p:ext uri="{BB962C8B-B14F-4D97-AF65-F5344CB8AC3E}">
        <p14:creationId xmlns:p14="http://schemas.microsoft.com/office/powerpoint/2010/main" val="3477962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200" kern="1200" dirty="0" smtClean="0">
                <a:solidFill>
                  <a:schemeClr val="tx1"/>
                </a:solidFill>
                <a:effectLst/>
                <a:latin typeface="+mn-lt"/>
                <a:ea typeface="+mn-ea"/>
                <a:cs typeface="+mn-cs"/>
              </a:rPr>
              <a:t>Se destaca que los sistemas cafeteros de los tres municipios tienen un sombrío diverso que brinda servicios y productos relacionados con el aporte de nutrientes-hojarasca a través de especies como</a:t>
            </a:r>
            <a:r>
              <a:rPr lang="es-CO" sz="1200" i="1" kern="1200" dirty="0" smtClean="0">
                <a:solidFill>
                  <a:schemeClr val="tx1"/>
                </a:solidFill>
                <a:effectLst/>
                <a:latin typeface="+mn-lt"/>
                <a:ea typeface="+mn-ea"/>
                <a:cs typeface="+mn-cs"/>
              </a:rPr>
              <a:t> </a:t>
            </a:r>
            <a:r>
              <a:rPr lang="es-CO" sz="1200" kern="1200" dirty="0" smtClean="0">
                <a:solidFill>
                  <a:schemeClr val="tx1"/>
                </a:solidFill>
                <a:effectLst/>
                <a:latin typeface="+mn-lt"/>
                <a:ea typeface="+mn-ea"/>
                <a:cs typeface="+mn-cs"/>
              </a:rPr>
              <a:t>guamo, velero, </a:t>
            </a:r>
            <a:r>
              <a:rPr lang="es-CO" sz="1200" kern="1200" dirty="0" err="1" smtClean="0">
                <a:solidFill>
                  <a:schemeClr val="tx1"/>
                </a:solidFill>
                <a:effectLst/>
                <a:latin typeface="+mn-lt"/>
                <a:ea typeface="+mn-ea"/>
                <a:cs typeface="+mn-cs"/>
              </a:rPr>
              <a:t>muche</a:t>
            </a:r>
            <a:r>
              <a:rPr lang="es-CO" sz="1200" kern="1200" dirty="0" smtClean="0">
                <a:solidFill>
                  <a:schemeClr val="tx1"/>
                </a:solidFill>
                <a:effectLst/>
                <a:latin typeface="+mn-lt"/>
                <a:ea typeface="+mn-ea"/>
                <a:cs typeface="+mn-cs"/>
              </a:rPr>
              <a:t>,</a:t>
            </a:r>
            <a:r>
              <a:rPr lang="es-CO" sz="1200" i="1" kern="1200" dirty="0" smtClean="0">
                <a:solidFill>
                  <a:schemeClr val="tx1"/>
                </a:solidFill>
                <a:effectLst/>
                <a:latin typeface="+mn-lt"/>
                <a:ea typeface="+mn-ea"/>
                <a:cs typeface="+mn-cs"/>
              </a:rPr>
              <a:t> </a:t>
            </a:r>
            <a:r>
              <a:rPr lang="es-CO" sz="1200" kern="1200" dirty="0" smtClean="0">
                <a:solidFill>
                  <a:schemeClr val="tx1"/>
                </a:solidFill>
                <a:effectLst/>
                <a:latin typeface="+mn-lt"/>
                <a:ea typeface="+mn-ea"/>
                <a:cs typeface="+mn-cs"/>
              </a:rPr>
              <a:t>especies que destacan por su importancia para alimento para fauna, árboles que brindan frutos para consumo humano y/o animal y</a:t>
            </a:r>
            <a:r>
              <a:rPr lang="es-CO" sz="1200" i="1" kern="1200" dirty="0" smtClean="0">
                <a:solidFill>
                  <a:schemeClr val="tx1"/>
                </a:solidFill>
                <a:effectLst/>
                <a:latin typeface="+mn-lt"/>
                <a:ea typeface="+mn-ea"/>
                <a:cs typeface="+mn-cs"/>
              </a:rPr>
              <a:t> </a:t>
            </a:r>
            <a:r>
              <a:rPr lang="es-CO" sz="1200" kern="1200" dirty="0" smtClean="0">
                <a:solidFill>
                  <a:schemeClr val="tx1"/>
                </a:solidFill>
                <a:effectLst/>
                <a:latin typeface="+mn-lt"/>
                <a:ea typeface="+mn-ea"/>
                <a:cs typeface="+mn-cs"/>
              </a:rPr>
              <a:t> especies</a:t>
            </a:r>
            <a:r>
              <a:rPr lang="es-CO" sz="1200" i="1" kern="1200" dirty="0" smtClean="0">
                <a:solidFill>
                  <a:schemeClr val="tx1"/>
                </a:solidFill>
                <a:effectLst/>
                <a:latin typeface="+mn-lt"/>
                <a:ea typeface="+mn-ea"/>
                <a:cs typeface="+mn-cs"/>
              </a:rPr>
              <a:t> </a:t>
            </a:r>
            <a:r>
              <a:rPr lang="es-CO" sz="1200" kern="1200" dirty="0" smtClean="0">
                <a:solidFill>
                  <a:schemeClr val="tx1"/>
                </a:solidFill>
                <a:effectLst/>
                <a:latin typeface="+mn-lt"/>
                <a:ea typeface="+mn-ea"/>
                <a:cs typeface="+mn-cs"/>
              </a:rPr>
              <a:t>de interés maderable.</a:t>
            </a:r>
          </a:p>
          <a:p>
            <a:endParaRPr lang="es-CO" dirty="0"/>
          </a:p>
        </p:txBody>
      </p:sp>
      <p:sp>
        <p:nvSpPr>
          <p:cNvPr id="4" name="Marcador de número de diapositiva 3"/>
          <p:cNvSpPr>
            <a:spLocks noGrp="1"/>
          </p:cNvSpPr>
          <p:nvPr>
            <p:ph type="sldNum" sz="quarter" idx="10"/>
          </p:nvPr>
        </p:nvSpPr>
        <p:spPr/>
        <p:txBody>
          <a:bodyPr/>
          <a:lstStyle/>
          <a:p>
            <a:fld id="{6BA67A3B-29FD-44A8-A6DD-5B8356516D67}" type="slidenum">
              <a:rPr lang="es-CO" smtClean="0"/>
              <a:t>14</a:t>
            </a:fld>
            <a:endParaRPr lang="es-CO"/>
          </a:p>
        </p:txBody>
      </p:sp>
    </p:spTree>
    <p:extLst>
      <p:ext uri="{BB962C8B-B14F-4D97-AF65-F5344CB8AC3E}">
        <p14:creationId xmlns:p14="http://schemas.microsoft.com/office/powerpoint/2010/main" val="718374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6BA67A3B-29FD-44A8-A6DD-5B8356516D67}" type="slidenum">
              <a:rPr lang="es-CO" smtClean="0"/>
              <a:t>20</a:t>
            </a:fld>
            <a:endParaRPr lang="es-CO"/>
          </a:p>
        </p:txBody>
      </p:sp>
    </p:spTree>
    <p:extLst>
      <p:ext uri="{BB962C8B-B14F-4D97-AF65-F5344CB8AC3E}">
        <p14:creationId xmlns:p14="http://schemas.microsoft.com/office/powerpoint/2010/main" val="2793866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Disminuir la cantidad de musáceas en el cafetal en aproximadamente 52% (320 plantas) para evitar competencia con el cafetal por luz, nutrientes y agua. Es factible realizar el diseño, pero consideran que la principal limitante es el material vegetal. Podrían empezar a realizarlo después de la cosecha, a partir de agosto- septiembre, dependiendo de los recursos económicos. Es factible establecer la cerca viva, sin embargo existen limitantes en cuento a material vegetal y recursos económicos.</a:t>
            </a:r>
            <a:endParaRPr lang="es-CO" dirty="0"/>
          </a:p>
        </p:txBody>
      </p:sp>
      <p:sp>
        <p:nvSpPr>
          <p:cNvPr id="4" name="Marcador de número de diapositiva 3"/>
          <p:cNvSpPr>
            <a:spLocks noGrp="1"/>
          </p:cNvSpPr>
          <p:nvPr>
            <p:ph type="sldNum" sz="quarter" idx="10"/>
          </p:nvPr>
        </p:nvSpPr>
        <p:spPr/>
        <p:txBody>
          <a:bodyPr/>
          <a:lstStyle/>
          <a:p>
            <a:fld id="{6BA67A3B-29FD-44A8-A6DD-5B8356516D67}" type="slidenum">
              <a:rPr lang="es-CO" smtClean="0"/>
              <a:t>30</a:t>
            </a:fld>
            <a:endParaRPr lang="es-CO"/>
          </a:p>
        </p:txBody>
      </p:sp>
    </p:spTree>
    <p:extLst>
      <p:ext uri="{BB962C8B-B14F-4D97-AF65-F5344CB8AC3E}">
        <p14:creationId xmlns:p14="http://schemas.microsoft.com/office/powerpoint/2010/main" val="4095367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O"/>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CO"/>
          </a:p>
        </p:txBody>
      </p:sp>
      <p:sp>
        <p:nvSpPr>
          <p:cNvPr id="4" name="3 Marcador de fecha"/>
          <p:cNvSpPr>
            <a:spLocks noGrp="1"/>
          </p:cNvSpPr>
          <p:nvPr>
            <p:ph type="dt" sz="half" idx="10"/>
          </p:nvPr>
        </p:nvSpPr>
        <p:spPr/>
        <p:txBody>
          <a:bodyPr/>
          <a:lstStyle/>
          <a:p>
            <a:fld id="{AD73A1A8-B2E2-4864-BDC5-C05001752949}" type="datetimeFigureOut">
              <a:rPr lang="es-CO" smtClean="0"/>
              <a:t>07/03/2017</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F4334660-5DC9-4DFC-8C0F-59A83D849123}" type="slidenum">
              <a:rPr lang="es-CO" smtClean="0"/>
              <a:t>‹Nº›</a:t>
            </a:fld>
            <a:endParaRPr lang="es-CO"/>
          </a:p>
        </p:txBody>
      </p:sp>
    </p:spTree>
    <p:extLst>
      <p:ext uri="{BB962C8B-B14F-4D97-AF65-F5344CB8AC3E}">
        <p14:creationId xmlns:p14="http://schemas.microsoft.com/office/powerpoint/2010/main" val="3837411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p>
            <a:fld id="{AD73A1A8-B2E2-4864-BDC5-C05001752949}" type="datetimeFigureOut">
              <a:rPr lang="es-CO" smtClean="0"/>
              <a:t>07/03/2017</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F4334660-5DC9-4DFC-8C0F-59A83D849123}" type="slidenum">
              <a:rPr lang="es-CO" smtClean="0"/>
              <a:t>‹Nº›</a:t>
            </a:fld>
            <a:endParaRPr lang="es-CO"/>
          </a:p>
        </p:txBody>
      </p:sp>
    </p:spTree>
    <p:extLst>
      <p:ext uri="{BB962C8B-B14F-4D97-AF65-F5344CB8AC3E}">
        <p14:creationId xmlns:p14="http://schemas.microsoft.com/office/powerpoint/2010/main" val="1849595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p>
            <a:fld id="{AD73A1A8-B2E2-4864-BDC5-C05001752949}" type="datetimeFigureOut">
              <a:rPr lang="es-CO" smtClean="0"/>
              <a:t>07/03/2017</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F4334660-5DC9-4DFC-8C0F-59A83D849123}" type="slidenum">
              <a:rPr lang="es-CO" smtClean="0"/>
              <a:t>‹Nº›</a:t>
            </a:fld>
            <a:endParaRPr lang="es-CO"/>
          </a:p>
        </p:txBody>
      </p:sp>
    </p:spTree>
    <p:extLst>
      <p:ext uri="{BB962C8B-B14F-4D97-AF65-F5344CB8AC3E}">
        <p14:creationId xmlns:p14="http://schemas.microsoft.com/office/powerpoint/2010/main" val="148477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p>
            <a:fld id="{AD73A1A8-B2E2-4864-BDC5-C05001752949}" type="datetimeFigureOut">
              <a:rPr lang="es-CO" smtClean="0"/>
              <a:t>07/03/2017</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F4334660-5DC9-4DFC-8C0F-59A83D849123}" type="slidenum">
              <a:rPr lang="es-CO" smtClean="0"/>
              <a:t>‹Nº›</a:t>
            </a:fld>
            <a:endParaRPr lang="es-CO"/>
          </a:p>
        </p:txBody>
      </p:sp>
    </p:spTree>
    <p:extLst>
      <p:ext uri="{BB962C8B-B14F-4D97-AF65-F5344CB8AC3E}">
        <p14:creationId xmlns:p14="http://schemas.microsoft.com/office/powerpoint/2010/main" val="3962953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AD73A1A8-B2E2-4864-BDC5-C05001752949}" type="datetimeFigureOut">
              <a:rPr lang="es-CO" smtClean="0"/>
              <a:t>07/03/2017</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F4334660-5DC9-4DFC-8C0F-59A83D849123}" type="slidenum">
              <a:rPr lang="es-CO" smtClean="0"/>
              <a:t>‹Nº›</a:t>
            </a:fld>
            <a:endParaRPr lang="es-CO"/>
          </a:p>
        </p:txBody>
      </p:sp>
    </p:spTree>
    <p:extLst>
      <p:ext uri="{BB962C8B-B14F-4D97-AF65-F5344CB8AC3E}">
        <p14:creationId xmlns:p14="http://schemas.microsoft.com/office/powerpoint/2010/main" val="1766292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fecha"/>
          <p:cNvSpPr>
            <a:spLocks noGrp="1"/>
          </p:cNvSpPr>
          <p:nvPr>
            <p:ph type="dt" sz="half" idx="10"/>
          </p:nvPr>
        </p:nvSpPr>
        <p:spPr/>
        <p:txBody>
          <a:bodyPr/>
          <a:lstStyle/>
          <a:p>
            <a:fld id="{AD73A1A8-B2E2-4864-BDC5-C05001752949}" type="datetimeFigureOut">
              <a:rPr lang="es-CO" smtClean="0"/>
              <a:t>07/03/2017</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F4334660-5DC9-4DFC-8C0F-59A83D849123}" type="slidenum">
              <a:rPr lang="es-CO" smtClean="0"/>
              <a:t>‹Nº›</a:t>
            </a:fld>
            <a:endParaRPr lang="es-CO"/>
          </a:p>
        </p:txBody>
      </p:sp>
    </p:spTree>
    <p:extLst>
      <p:ext uri="{BB962C8B-B14F-4D97-AF65-F5344CB8AC3E}">
        <p14:creationId xmlns:p14="http://schemas.microsoft.com/office/powerpoint/2010/main" val="3757961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6 Marcador de fecha"/>
          <p:cNvSpPr>
            <a:spLocks noGrp="1"/>
          </p:cNvSpPr>
          <p:nvPr>
            <p:ph type="dt" sz="half" idx="10"/>
          </p:nvPr>
        </p:nvSpPr>
        <p:spPr/>
        <p:txBody>
          <a:bodyPr/>
          <a:lstStyle/>
          <a:p>
            <a:fld id="{AD73A1A8-B2E2-4864-BDC5-C05001752949}" type="datetimeFigureOut">
              <a:rPr lang="es-CO" smtClean="0"/>
              <a:t>07/03/2017</a:t>
            </a:fld>
            <a:endParaRPr lang="es-CO"/>
          </a:p>
        </p:txBody>
      </p:sp>
      <p:sp>
        <p:nvSpPr>
          <p:cNvPr id="8" name="7 Marcador de pie de página"/>
          <p:cNvSpPr>
            <a:spLocks noGrp="1"/>
          </p:cNvSpPr>
          <p:nvPr>
            <p:ph type="ftr" sz="quarter" idx="11"/>
          </p:nvPr>
        </p:nvSpPr>
        <p:spPr/>
        <p:txBody>
          <a:bodyPr/>
          <a:lstStyle/>
          <a:p>
            <a:endParaRPr lang="es-CO"/>
          </a:p>
        </p:txBody>
      </p:sp>
      <p:sp>
        <p:nvSpPr>
          <p:cNvPr id="9" name="8 Marcador de número de diapositiva"/>
          <p:cNvSpPr>
            <a:spLocks noGrp="1"/>
          </p:cNvSpPr>
          <p:nvPr>
            <p:ph type="sldNum" sz="quarter" idx="12"/>
          </p:nvPr>
        </p:nvSpPr>
        <p:spPr/>
        <p:txBody>
          <a:bodyPr/>
          <a:lstStyle/>
          <a:p>
            <a:fld id="{F4334660-5DC9-4DFC-8C0F-59A83D849123}" type="slidenum">
              <a:rPr lang="es-CO" smtClean="0"/>
              <a:t>‹Nº›</a:t>
            </a:fld>
            <a:endParaRPr lang="es-CO"/>
          </a:p>
        </p:txBody>
      </p:sp>
    </p:spTree>
    <p:extLst>
      <p:ext uri="{BB962C8B-B14F-4D97-AF65-F5344CB8AC3E}">
        <p14:creationId xmlns:p14="http://schemas.microsoft.com/office/powerpoint/2010/main" val="2538250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fecha"/>
          <p:cNvSpPr>
            <a:spLocks noGrp="1"/>
          </p:cNvSpPr>
          <p:nvPr>
            <p:ph type="dt" sz="half" idx="10"/>
          </p:nvPr>
        </p:nvSpPr>
        <p:spPr/>
        <p:txBody>
          <a:bodyPr/>
          <a:lstStyle/>
          <a:p>
            <a:fld id="{AD73A1A8-B2E2-4864-BDC5-C05001752949}" type="datetimeFigureOut">
              <a:rPr lang="es-CO" smtClean="0"/>
              <a:t>07/03/2017</a:t>
            </a:fld>
            <a:endParaRPr lang="es-CO"/>
          </a:p>
        </p:txBody>
      </p:sp>
      <p:sp>
        <p:nvSpPr>
          <p:cNvPr id="4" name="3 Marcador de pie de página"/>
          <p:cNvSpPr>
            <a:spLocks noGrp="1"/>
          </p:cNvSpPr>
          <p:nvPr>
            <p:ph type="ftr" sz="quarter" idx="11"/>
          </p:nvPr>
        </p:nvSpPr>
        <p:spPr/>
        <p:txBody>
          <a:bodyPr/>
          <a:lstStyle/>
          <a:p>
            <a:endParaRPr lang="es-CO"/>
          </a:p>
        </p:txBody>
      </p:sp>
      <p:sp>
        <p:nvSpPr>
          <p:cNvPr id="5" name="4 Marcador de número de diapositiva"/>
          <p:cNvSpPr>
            <a:spLocks noGrp="1"/>
          </p:cNvSpPr>
          <p:nvPr>
            <p:ph type="sldNum" sz="quarter" idx="12"/>
          </p:nvPr>
        </p:nvSpPr>
        <p:spPr/>
        <p:txBody>
          <a:bodyPr/>
          <a:lstStyle/>
          <a:p>
            <a:fld id="{F4334660-5DC9-4DFC-8C0F-59A83D849123}" type="slidenum">
              <a:rPr lang="es-CO" smtClean="0"/>
              <a:t>‹Nº›</a:t>
            </a:fld>
            <a:endParaRPr lang="es-CO"/>
          </a:p>
        </p:txBody>
      </p:sp>
    </p:spTree>
    <p:extLst>
      <p:ext uri="{BB962C8B-B14F-4D97-AF65-F5344CB8AC3E}">
        <p14:creationId xmlns:p14="http://schemas.microsoft.com/office/powerpoint/2010/main" val="1428946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AD73A1A8-B2E2-4864-BDC5-C05001752949}" type="datetimeFigureOut">
              <a:rPr lang="es-CO" smtClean="0"/>
              <a:t>07/03/2017</a:t>
            </a:fld>
            <a:endParaRPr lang="es-CO"/>
          </a:p>
        </p:txBody>
      </p:sp>
      <p:sp>
        <p:nvSpPr>
          <p:cNvPr id="3" name="2 Marcador de pie de página"/>
          <p:cNvSpPr>
            <a:spLocks noGrp="1"/>
          </p:cNvSpPr>
          <p:nvPr>
            <p:ph type="ftr" sz="quarter" idx="11"/>
          </p:nvPr>
        </p:nvSpPr>
        <p:spPr/>
        <p:txBody>
          <a:bodyPr/>
          <a:lstStyle/>
          <a:p>
            <a:endParaRPr lang="es-CO"/>
          </a:p>
        </p:txBody>
      </p:sp>
      <p:sp>
        <p:nvSpPr>
          <p:cNvPr id="4" name="3 Marcador de número de diapositiva"/>
          <p:cNvSpPr>
            <a:spLocks noGrp="1"/>
          </p:cNvSpPr>
          <p:nvPr>
            <p:ph type="sldNum" sz="quarter" idx="12"/>
          </p:nvPr>
        </p:nvSpPr>
        <p:spPr/>
        <p:txBody>
          <a:bodyPr/>
          <a:lstStyle/>
          <a:p>
            <a:fld id="{F4334660-5DC9-4DFC-8C0F-59A83D849123}" type="slidenum">
              <a:rPr lang="es-CO" smtClean="0"/>
              <a:t>‹Nº›</a:t>
            </a:fld>
            <a:endParaRPr lang="es-CO"/>
          </a:p>
        </p:txBody>
      </p:sp>
    </p:spTree>
    <p:extLst>
      <p:ext uri="{BB962C8B-B14F-4D97-AF65-F5344CB8AC3E}">
        <p14:creationId xmlns:p14="http://schemas.microsoft.com/office/powerpoint/2010/main" val="2426104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O"/>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AD73A1A8-B2E2-4864-BDC5-C05001752949}" type="datetimeFigureOut">
              <a:rPr lang="es-CO" smtClean="0"/>
              <a:t>07/03/2017</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F4334660-5DC9-4DFC-8C0F-59A83D849123}" type="slidenum">
              <a:rPr lang="es-CO" smtClean="0"/>
              <a:t>‹Nº›</a:t>
            </a:fld>
            <a:endParaRPr lang="es-CO"/>
          </a:p>
        </p:txBody>
      </p:sp>
    </p:spTree>
    <p:extLst>
      <p:ext uri="{BB962C8B-B14F-4D97-AF65-F5344CB8AC3E}">
        <p14:creationId xmlns:p14="http://schemas.microsoft.com/office/powerpoint/2010/main" val="201317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O"/>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AD73A1A8-B2E2-4864-BDC5-C05001752949}" type="datetimeFigureOut">
              <a:rPr lang="es-CO" smtClean="0"/>
              <a:t>07/03/2017</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F4334660-5DC9-4DFC-8C0F-59A83D849123}" type="slidenum">
              <a:rPr lang="es-CO" smtClean="0"/>
              <a:t>‹Nº›</a:t>
            </a:fld>
            <a:endParaRPr lang="es-CO"/>
          </a:p>
        </p:txBody>
      </p:sp>
    </p:spTree>
    <p:extLst>
      <p:ext uri="{BB962C8B-B14F-4D97-AF65-F5344CB8AC3E}">
        <p14:creationId xmlns:p14="http://schemas.microsoft.com/office/powerpoint/2010/main" val="4134830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73A1A8-B2E2-4864-BDC5-C05001752949}" type="datetimeFigureOut">
              <a:rPr lang="es-CO" smtClean="0"/>
              <a:t>07/03/2017</a:t>
            </a:fld>
            <a:endParaRPr lang="es-CO"/>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334660-5DC9-4DFC-8C0F-59A83D849123}" type="slidenum">
              <a:rPr lang="es-CO" smtClean="0"/>
              <a:t>‹Nº›</a:t>
            </a:fld>
            <a:endParaRPr lang="es-CO"/>
          </a:p>
        </p:txBody>
      </p:sp>
    </p:spTree>
    <p:extLst>
      <p:ext uri="{BB962C8B-B14F-4D97-AF65-F5344CB8AC3E}">
        <p14:creationId xmlns:p14="http://schemas.microsoft.com/office/powerpoint/2010/main" val="1115758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3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hyperlink" Target="https://www.youtube.com/watch?v=lCcQzP83inA" TargetMode="External"/><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4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ítulo 5"/>
          <p:cNvSpPr>
            <a:spLocks noGrp="1"/>
          </p:cNvSpPr>
          <p:nvPr>
            <p:ph type="subTitle" idx="1"/>
          </p:nvPr>
        </p:nvSpPr>
        <p:spPr/>
        <p:txBody>
          <a:bodyPr/>
          <a:lstStyle/>
          <a:p>
            <a:endParaRPr lang="es-CO"/>
          </a:p>
        </p:txBody>
      </p:sp>
      <p:pic>
        <p:nvPicPr>
          <p:cNvPr id="9" name="Imagen 8"/>
          <p:cNvPicPr>
            <a:picLocks noChangeAspect="1"/>
          </p:cNvPicPr>
          <p:nvPr/>
        </p:nvPicPr>
        <p:blipFill rotWithShape="1">
          <a:blip r:embed="rId2" cstate="print">
            <a:extLst>
              <a:ext uri="{28A0092B-C50C-407E-A947-70E740481C1C}">
                <a14:useLocalDpi xmlns:a14="http://schemas.microsoft.com/office/drawing/2010/main" val="0"/>
              </a:ext>
            </a:extLst>
          </a:blip>
          <a:srcRect t="3665" r="23226"/>
          <a:stretch/>
        </p:blipFill>
        <p:spPr>
          <a:xfrm>
            <a:off x="-347781" y="0"/>
            <a:ext cx="9708434" cy="6858000"/>
          </a:xfrm>
          <a:prstGeom prst="rect">
            <a:avLst/>
          </a:prstGeom>
        </p:spPr>
      </p:pic>
      <p:sp>
        <p:nvSpPr>
          <p:cNvPr id="10" name="Rectángulo 9"/>
          <p:cNvSpPr/>
          <p:nvPr/>
        </p:nvSpPr>
        <p:spPr>
          <a:xfrm>
            <a:off x="-241101" y="30480"/>
            <a:ext cx="9491781" cy="16734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600" b="1" u="sng" dirty="0" smtClean="0"/>
              <a:t>Convenio </a:t>
            </a:r>
            <a:r>
              <a:rPr lang="es-CO" sz="2600" b="1" u="sng" dirty="0"/>
              <a:t>009 de </a:t>
            </a:r>
            <a:r>
              <a:rPr lang="es-CO" sz="2600" b="1" u="sng" dirty="0" smtClean="0"/>
              <a:t>2014</a:t>
            </a:r>
            <a:endParaRPr lang="es-CO" sz="2600" b="1" u="sng" dirty="0"/>
          </a:p>
          <a:p>
            <a:pPr algn="ctr"/>
            <a:r>
              <a:rPr lang="es-CO" sz="2600" b="1" dirty="0" smtClean="0"/>
              <a:t>Estimar </a:t>
            </a:r>
            <a:r>
              <a:rPr lang="es-CO" sz="2600" b="1" dirty="0"/>
              <a:t>vulnerabilidad al cambio climático de sistemas cafeteros y diseño de arreglos agroforestales </a:t>
            </a:r>
            <a:r>
              <a:rPr lang="es-CO" sz="2600" b="1" dirty="0" smtClean="0"/>
              <a:t>en </a:t>
            </a:r>
            <a:r>
              <a:rPr lang="es-CO" sz="2600" b="1" dirty="0"/>
              <a:t>Pacho, Tibacuy, San Juan de Rioseco, </a:t>
            </a:r>
            <a:r>
              <a:rPr lang="es-CO" sz="2600" b="1" dirty="0" smtClean="0"/>
              <a:t>Cundinamarca</a:t>
            </a:r>
          </a:p>
        </p:txBody>
      </p:sp>
    </p:spTree>
    <p:extLst>
      <p:ext uri="{BB962C8B-B14F-4D97-AF65-F5344CB8AC3E}">
        <p14:creationId xmlns:p14="http://schemas.microsoft.com/office/powerpoint/2010/main" val="3262871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0" y="5445224"/>
            <a:ext cx="9108504" cy="1412776"/>
            <a:chOff x="0" y="5445224"/>
            <a:chExt cx="9108504" cy="1412776"/>
          </a:xfrm>
        </p:grpSpPr>
        <p:pic>
          <p:nvPicPr>
            <p:cNvPr id="9" name="WordPictureWatermark208719298" descr="Templet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9451"/>
            <a:stretch/>
          </p:blipFill>
          <p:spPr bwMode="auto">
            <a:xfrm>
              <a:off x="0" y="5445224"/>
              <a:ext cx="9108504" cy="1412776"/>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a:blip r:embed="rId3"/>
            <a:stretch>
              <a:fillRect/>
            </a:stretch>
          </p:blipFill>
          <p:spPr>
            <a:xfrm>
              <a:off x="6660232" y="5877272"/>
              <a:ext cx="1476804" cy="709171"/>
            </a:xfrm>
            <a:prstGeom prst="rect">
              <a:avLst/>
            </a:prstGeom>
          </p:spPr>
        </p:pic>
      </p:grpSp>
      <p:sp>
        <p:nvSpPr>
          <p:cNvPr id="3" name="2 Marcador de contenido"/>
          <p:cNvSpPr>
            <a:spLocks noGrp="1"/>
          </p:cNvSpPr>
          <p:nvPr>
            <p:ph idx="1"/>
          </p:nvPr>
        </p:nvSpPr>
        <p:spPr>
          <a:xfrm>
            <a:off x="194537" y="852346"/>
            <a:ext cx="3963813" cy="384448"/>
          </a:xfrm>
        </p:spPr>
        <p:txBody>
          <a:bodyPr>
            <a:normAutofit fontScale="92500" lnSpcReduction="20000"/>
          </a:bodyPr>
          <a:lstStyle/>
          <a:p>
            <a:pPr marL="0" indent="0" algn="ctr">
              <a:buNone/>
            </a:pPr>
            <a:r>
              <a:rPr lang="es-CO" sz="2500" b="1" dirty="0" smtClean="0"/>
              <a:t>Recolección de aguas lluvias</a:t>
            </a:r>
            <a:endParaRPr lang="es-CO" sz="2500" b="1" dirty="0"/>
          </a:p>
        </p:txBody>
      </p:sp>
      <p:sp>
        <p:nvSpPr>
          <p:cNvPr id="5" name="2 Subtítulo"/>
          <p:cNvSpPr txBox="1">
            <a:spLocks/>
          </p:cNvSpPr>
          <p:nvPr/>
        </p:nvSpPr>
        <p:spPr>
          <a:xfrm>
            <a:off x="263059" y="166613"/>
            <a:ext cx="8310185" cy="39947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s-CO" b="1" dirty="0">
                <a:solidFill>
                  <a:srgbClr val="BF9000"/>
                </a:solidFill>
              </a:rPr>
              <a:t>Aspectos relacionados con la producción</a:t>
            </a:r>
            <a:endParaRPr lang="es-CO" dirty="0"/>
          </a:p>
        </p:txBody>
      </p:sp>
      <p:sp>
        <p:nvSpPr>
          <p:cNvPr id="13" name="Rectángulo 12"/>
          <p:cNvSpPr/>
          <p:nvPr/>
        </p:nvSpPr>
        <p:spPr>
          <a:xfrm>
            <a:off x="263059" y="1409851"/>
            <a:ext cx="3826768" cy="2246769"/>
          </a:xfrm>
          <a:prstGeom prst="rect">
            <a:avLst/>
          </a:prstGeom>
        </p:spPr>
        <p:txBody>
          <a:bodyPr wrap="square">
            <a:spAutoFit/>
          </a:bodyPr>
          <a:lstStyle/>
          <a:p>
            <a:pPr algn="ctr"/>
            <a:r>
              <a:rPr lang="es-CO" sz="1400" b="1" u="sng" dirty="0"/>
              <a:t>La gestión eficiente del agua es una estrategia de adaptación frente al cambio climático; por lo que en los tres municipios es importante desarrollar programas que incluyan la protección y conservación de fuentes hídricas, recolección de aguas lluvias para enfrentar periodos de escasez, acciones que promuevan el uso racional de agua en las fincas; todo esto acompañado de programas de educación que capaciten y sensibilicen a la población sobre estas </a:t>
            </a:r>
            <a:r>
              <a:rPr lang="es-CO" sz="1400" b="1" u="sng" dirty="0" smtClean="0"/>
              <a:t>acciones.</a:t>
            </a:r>
            <a:endParaRPr lang="es-CO" sz="1400" b="1" u="sng" dirty="0"/>
          </a:p>
        </p:txBody>
      </p:sp>
      <p:grpSp>
        <p:nvGrpSpPr>
          <p:cNvPr id="6" name="Grupo 5"/>
          <p:cNvGrpSpPr/>
          <p:nvPr/>
        </p:nvGrpSpPr>
        <p:grpSpPr>
          <a:xfrm>
            <a:off x="5118294" y="982084"/>
            <a:ext cx="3018742" cy="2372907"/>
            <a:chOff x="986854" y="3717032"/>
            <a:chExt cx="3018742" cy="2372907"/>
          </a:xfrm>
        </p:grpSpPr>
        <p:pic>
          <p:nvPicPr>
            <p:cNvPr id="4" name="Imagen 3"/>
            <p:cNvPicPr>
              <a:picLocks noChangeAspect="1"/>
            </p:cNvPicPr>
            <p:nvPr/>
          </p:nvPicPr>
          <p:blipFill>
            <a:blip r:embed="rId4"/>
            <a:stretch>
              <a:fillRect/>
            </a:stretch>
          </p:blipFill>
          <p:spPr>
            <a:xfrm>
              <a:off x="3150456" y="4149080"/>
              <a:ext cx="855140" cy="1940858"/>
            </a:xfrm>
            <a:prstGeom prst="rect">
              <a:avLst/>
            </a:prstGeom>
          </p:spPr>
        </p:pic>
        <p:pic>
          <p:nvPicPr>
            <p:cNvPr id="15" name="Imagen 14"/>
            <p:cNvPicPr>
              <a:picLocks noChangeAspect="1"/>
            </p:cNvPicPr>
            <p:nvPr/>
          </p:nvPicPr>
          <p:blipFill>
            <a:blip r:embed="rId5"/>
            <a:stretch>
              <a:fillRect/>
            </a:stretch>
          </p:blipFill>
          <p:spPr>
            <a:xfrm>
              <a:off x="986854" y="3717032"/>
              <a:ext cx="1058797" cy="2372907"/>
            </a:xfrm>
            <a:prstGeom prst="rect">
              <a:avLst/>
            </a:prstGeom>
          </p:spPr>
        </p:pic>
        <p:pic>
          <p:nvPicPr>
            <p:cNvPr id="16" name="Imagen 15"/>
            <p:cNvPicPr>
              <a:picLocks noChangeAspect="1"/>
            </p:cNvPicPr>
            <p:nvPr/>
          </p:nvPicPr>
          <p:blipFill>
            <a:blip r:embed="rId6"/>
            <a:stretch>
              <a:fillRect/>
            </a:stretch>
          </p:blipFill>
          <p:spPr>
            <a:xfrm>
              <a:off x="2141474" y="3871097"/>
              <a:ext cx="891031" cy="2218842"/>
            </a:xfrm>
            <a:prstGeom prst="rect">
              <a:avLst/>
            </a:prstGeom>
          </p:spPr>
        </p:pic>
      </p:grpSp>
      <p:sp>
        <p:nvSpPr>
          <p:cNvPr id="17" name="Rectángulo 16"/>
          <p:cNvSpPr/>
          <p:nvPr/>
        </p:nvSpPr>
        <p:spPr>
          <a:xfrm>
            <a:off x="263059" y="4186048"/>
            <a:ext cx="3276432" cy="800219"/>
          </a:xfrm>
          <a:prstGeom prst="rect">
            <a:avLst/>
          </a:prstGeom>
        </p:spPr>
        <p:txBody>
          <a:bodyPr wrap="square">
            <a:spAutoFit/>
          </a:bodyPr>
          <a:lstStyle/>
          <a:p>
            <a:pPr algn="ctr"/>
            <a:r>
              <a:rPr lang="es-CO" sz="2300" b="1" dirty="0">
                <a:ea typeface="Times New Roman" panose="02020603050405020304" pitchFamily="18" charset="0"/>
              </a:rPr>
              <a:t>Aspectos de organización y </a:t>
            </a:r>
            <a:r>
              <a:rPr lang="es-CO" sz="2300" b="1" dirty="0" err="1">
                <a:ea typeface="Times New Roman" panose="02020603050405020304" pitchFamily="18" charset="0"/>
              </a:rPr>
              <a:t>asociatividad</a:t>
            </a:r>
            <a:endParaRPr lang="es-CO" sz="2300" dirty="0"/>
          </a:p>
        </p:txBody>
      </p:sp>
      <p:graphicFrame>
        <p:nvGraphicFramePr>
          <p:cNvPr id="18" name="Tabla 17"/>
          <p:cNvGraphicFramePr>
            <a:graphicFrameLocks noGrp="1"/>
          </p:cNvGraphicFramePr>
          <p:nvPr>
            <p:extLst>
              <p:ext uri="{D42A27DB-BD31-4B8C-83A1-F6EECF244321}">
                <p14:modId xmlns:p14="http://schemas.microsoft.com/office/powerpoint/2010/main" val="4000353746"/>
              </p:ext>
            </p:extLst>
          </p:nvPr>
        </p:nvGraphicFramePr>
        <p:xfrm>
          <a:off x="4039542" y="3764136"/>
          <a:ext cx="4504385" cy="1681087"/>
        </p:xfrm>
        <a:graphic>
          <a:graphicData uri="http://schemas.openxmlformats.org/drawingml/2006/table">
            <a:tbl>
              <a:tblPr>
                <a:tableStyleId>{5C22544A-7EE6-4342-B048-85BDC9FD1C3A}</a:tableStyleId>
              </a:tblPr>
              <a:tblGrid>
                <a:gridCol w="2196269"/>
                <a:gridCol w="681250"/>
                <a:gridCol w="813433"/>
                <a:gridCol w="813433"/>
              </a:tblGrid>
              <a:tr h="231646">
                <a:tc rowSpan="2">
                  <a:txBody>
                    <a:bodyPr/>
                    <a:lstStyle/>
                    <a:p>
                      <a:pPr algn="ctr" fontAlgn="ctr"/>
                      <a:r>
                        <a:rPr lang="es-CO" sz="1200" b="1" u="none" strike="noStrike" dirty="0">
                          <a:effectLst/>
                        </a:rPr>
                        <a:t>Variable</a:t>
                      </a:r>
                      <a:endParaRPr lang="es-CO" sz="1200" b="1" i="0" u="none" strike="noStrike" dirty="0">
                        <a:solidFill>
                          <a:srgbClr val="000000"/>
                        </a:solidFill>
                        <a:effectLst/>
                        <a:latin typeface="Times New Roman" panose="02020603050405020304" pitchFamily="18" charset="0"/>
                      </a:endParaRPr>
                    </a:p>
                  </a:txBody>
                  <a:tcPr marL="9525" marR="9525" marT="9525" marB="0" anchor="ctr"/>
                </a:tc>
                <a:tc gridSpan="3">
                  <a:txBody>
                    <a:bodyPr/>
                    <a:lstStyle/>
                    <a:p>
                      <a:pPr algn="ctr" fontAlgn="b"/>
                      <a:r>
                        <a:rPr lang="es-CO" sz="1100" b="1" u="none" strike="noStrike">
                          <a:effectLst/>
                        </a:rPr>
                        <a:t>% de los encuestados</a:t>
                      </a:r>
                      <a:endParaRPr lang="es-CO" sz="1100" b="1"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s-CO"/>
                    </a:p>
                  </a:txBody>
                  <a:tcPr/>
                </a:tc>
                <a:tc hMerge="1">
                  <a:txBody>
                    <a:bodyPr/>
                    <a:lstStyle/>
                    <a:p>
                      <a:endParaRPr lang="es-CO"/>
                    </a:p>
                  </a:txBody>
                  <a:tcPr/>
                </a:tc>
              </a:tr>
              <a:tr h="434612">
                <a:tc vMerge="1">
                  <a:txBody>
                    <a:bodyPr/>
                    <a:lstStyle/>
                    <a:p>
                      <a:endParaRPr lang="es-CO"/>
                    </a:p>
                  </a:txBody>
                  <a:tcPr/>
                </a:tc>
                <a:tc>
                  <a:txBody>
                    <a:bodyPr/>
                    <a:lstStyle/>
                    <a:p>
                      <a:pPr algn="l" fontAlgn="ctr"/>
                      <a:r>
                        <a:rPr lang="es-CO" sz="1200" b="1" u="none" strike="noStrike" dirty="0">
                          <a:effectLst/>
                        </a:rPr>
                        <a:t>Pacho</a:t>
                      </a:r>
                      <a:endParaRPr lang="es-CO"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l" fontAlgn="ctr"/>
                      <a:r>
                        <a:rPr lang="es-CO" sz="1200" b="1" u="none" strike="noStrike" dirty="0">
                          <a:effectLst/>
                        </a:rPr>
                        <a:t>Tibacuy</a:t>
                      </a:r>
                      <a:endParaRPr lang="es-CO"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l" fontAlgn="ctr"/>
                      <a:r>
                        <a:rPr lang="es-CO" sz="1200" b="1" u="none" strike="noStrike" dirty="0">
                          <a:effectLst/>
                        </a:rPr>
                        <a:t>San Juan de Rioseco</a:t>
                      </a:r>
                      <a:endParaRPr lang="es-CO" sz="1200" b="1" i="0" u="none" strike="noStrike" dirty="0">
                        <a:solidFill>
                          <a:srgbClr val="000000"/>
                        </a:solidFill>
                        <a:effectLst/>
                        <a:latin typeface="Times New Roman" panose="02020603050405020304" pitchFamily="18" charset="0"/>
                      </a:endParaRPr>
                    </a:p>
                  </a:txBody>
                  <a:tcPr marL="9525" marR="9525" marT="9525" marB="0" anchor="ctr"/>
                </a:tc>
              </a:tr>
              <a:tr h="540507">
                <a:tc>
                  <a:txBody>
                    <a:bodyPr/>
                    <a:lstStyle/>
                    <a:p>
                      <a:pPr algn="ctr" fontAlgn="ctr"/>
                      <a:r>
                        <a:rPr lang="es-CO" sz="1200" u="none" strike="noStrike">
                          <a:effectLst/>
                        </a:rPr>
                        <a:t>No vinculación a asociación de productores</a:t>
                      </a:r>
                      <a:endParaRPr lang="es-CO"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200" u="none" strike="noStrike">
                          <a:effectLst/>
                        </a:rPr>
                        <a:t>84</a:t>
                      </a:r>
                      <a:endParaRPr lang="es-CO"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200" u="none" strike="noStrike">
                          <a:effectLst/>
                        </a:rPr>
                        <a:t>76</a:t>
                      </a:r>
                      <a:endParaRPr lang="es-CO"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200" u="none" strike="noStrike" dirty="0">
                          <a:effectLst/>
                        </a:rPr>
                        <a:t>87</a:t>
                      </a:r>
                      <a:endParaRPr lang="es-CO" sz="1200" b="0" i="0" u="none" strike="noStrike" dirty="0">
                        <a:solidFill>
                          <a:srgbClr val="000000"/>
                        </a:solidFill>
                        <a:effectLst/>
                        <a:latin typeface="Times New Roman" panose="02020603050405020304" pitchFamily="18" charset="0"/>
                      </a:endParaRPr>
                    </a:p>
                  </a:txBody>
                  <a:tcPr marL="9525" marR="9525" marT="9525" marB="0" anchor="ctr"/>
                </a:tc>
              </a:tr>
              <a:tr h="474322">
                <a:tc>
                  <a:txBody>
                    <a:bodyPr/>
                    <a:lstStyle/>
                    <a:p>
                      <a:pPr algn="ctr" fontAlgn="ctr"/>
                      <a:r>
                        <a:rPr lang="es-CO" sz="1200" u="none" strike="noStrike">
                          <a:effectLst/>
                        </a:rPr>
                        <a:t>No vinculación a juntas de acción comunal?</a:t>
                      </a:r>
                      <a:endParaRPr lang="es-CO"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200" u="none" strike="noStrike">
                          <a:effectLst/>
                        </a:rPr>
                        <a:t>58</a:t>
                      </a:r>
                      <a:endParaRPr lang="es-CO"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200" u="none" strike="noStrike">
                          <a:effectLst/>
                        </a:rPr>
                        <a:t>71.2</a:t>
                      </a:r>
                      <a:endParaRPr lang="es-CO"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200" u="none" strike="noStrike" dirty="0">
                          <a:effectLst/>
                        </a:rPr>
                        <a:t>75</a:t>
                      </a:r>
                      <a:endParaRPr lang="es-CO" sz="1200" b="0" i="0" u="none" strike="noStrike" dirty="0">
                        <a:solidFill>
                          <a:srgbClr val="000000"/>
                        </a:solidFill>
                        <a:effectLst/>
                        <a:latin typeface="Times New Roman" panose="02020603050405020304" pitchFamily="18" charset="0"/>
                      </a:endParaRPr>
                    </a:p>
                  </a:txBody>
                  <a:tcPr marL="9525" marR="9525" marT="9525" marB="0" anchor="ctr"/>
                </a:tc>
              </a:tr>
            </a:tbl>
          </a:graphicData>
        </a:graphic>
      </p:graphicFrame>
    </p:spTree>
    <p:extLst>
      <p:ext uri="{BB962C8B-B14F-4D97-AF65-F5344CB8AC3E}">
        <p14:creationId xmlns:p14="http://schemas.microsoft.com/office/powerpoint/2010/main" val="9811953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Subtítulo"/>
          <p:cNvSpPr txBox="1">
            <a:spLocks/>
          </p:cNvSpPr>
          <p:nvPr/>
        </p:nvSpPr>
        <p:spPr>
          <a:xfrm>
            <a:off x="107505" y="-27384"/>
            <a:ext cx="8424936" cy="6480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s-CO" b="1" dirty="0" smtClean="0">
                <a:solidFill>
                  <a:srgbClr val="BF9000"/>
                </a:solidFill>
              </a:rPr>
              <a:t>Resultados redes sociales Pacho</a:t>
            </a:r>
            <a:endParaRPr lang="es-CO" dirty="0"/>
          </a:p>
        </p:txBody>
      </p:sp>
      <p:pic>
        <p:nvPicPr>
          <p:cNvPr id="15" name="Imagen 14" descr="C:\Users\Calr\Desktop\UDCA\02_Primaria\06. Redes sociales\ArchivosARS\01_PachoArr.jpg"/>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37828" y="478816"/>
            <a:ext cx="7632848" cy="4694851"/>
          </a:xfrm>
          <a:prstGeom prst="rect">
            <a:avLst/>
          </a:prstGeom>
          <a:noFill/>
          <a:ln>
            <a:solidFill>
              <a:srgbClr val="000000"/>
            </a:solidFill>
          </a:ln>
        </p:spPr>
      </p:pic>
      <p:pic>
        <p:nvPicPr>
          <p:cNvPr id="2" name="Imagen 1"/>
          <p:cNvPicPr>
            <a:picLocks noChangeAspect="1"/>
          </p:cNvPicPr>
          <p:nvPr/>
        </p:nvPicPr>
        <p:blipFill>
          <a:blip r:embed="rId4"/>
          <a:stretch>
            <a:fillRect/>
          </a:stretch>
        </p:blipFill>
        <p:spPr>
          <a:xfrm>
            <a:off x="2771800" y="5807953"/>
            <a:ext cx="3897043" cy="953678"/>
          </a:xfrm>
          <a:prstGeom prst="rect">
            <a:avLst/>
          </a:prstGeom>
        </p:spPr>
      </p:pic>
      <p:sp>
        <p:nvSpPr>
          <p:cNvPr id="4" name="Rectángulo 3"/>
          <p:cNvSpPr/>
          <p:nvPr/>
        </p:nvSpPr>
        <p:spPr>
          <a:xfrm>
            <a:off x="467544" y="5229200"/>
            <a:ext cx="8064896" cy="523220"/>
          </a:xfrm>
          <a:prstGeom prst="rect">
            <a:avLst/>
          </a:prstGeom>
        </p:spPr>
        <p:txBody>
          <a:bodyPr wrap="square">
            <a:spAutoFit/>
          </a:bodyPr>
          <a:lstStyle/>
          <a:p>
            <a:pPr algn="ctr"/>
            <a:r>
              <a:rPr lang="es-CO" sz="1400" u="sng" dirty="0" smtClean="0">
                <a:solidFill>
                  <a:srgbClr val="C00000"/>
                </a:solidFill>
              </a:rPr>
              <a:t>Existe </a:t>
            </a:r>
            <a:r>
              <a:rPr lang="es-CO" sz="1400" u="sng" dirty="0">
                <a:solidFill>
                  <a:srgbClr val="C00000"/>
                </a:solidFill>
              </a:rPr>
              <a:t>la percepción de baja confianza en las organizaciones y de existencia de pocos líderes en la zona por lo que la formación de capacidades debe ser una prioridad para el </a:t>
            </a:r>
            <a:r>
              <a:rPr lang="es-CO" sz="1400" u="sng" dirty="0" smtClean="0">
                <a:solidFill>
                  <a:srgbClr val="C00000"/>
                </a:solidFill>
              </a:rPr>
              <a:t>municipio.</a:t>
            </a:r>
            <a:endParaRPr lang="es-CO" sz="1400" u="sng" dirty="0">
              <a:solidFill>
                <a:srgbClr val="C00000"/>
              </a:solidFill>
            </a:endParaRPr>
          </a:p>
        </p:txBody>
      </p:sp>
    </p:spTree>
    <p:extLst>
      <p:ext uri="{BB962C8B-B14F-4D97-AF65-F5344CB8AC3E}">
        <p14:creationId xmlns:p14="http://schemas.microsoft.com/office/powerpoint/2010/main" val="29599145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Subtítulo"/>
          <p:cNvSpPr txBox="1">
            <a:spLocks/>
          </p:cNvSpPr>
          <p:nvPr/>
        </p:nvSpPr>
        <p:spPr>
          <a:xfrm>
            <a:off x="139589" y="-27384"/>
            <a:ext cx="8424936" cy="6480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s-CO" b="1" dirty="0" smtClean="0">
                <a:solidFill>
                  <a:srgbClr val="BF9000"/>
                </a:solidFill>
              </a:rPr>
              <a:t>Resultados redes sociales Tibacuy</a:t>
            </a:r>
            <a:endParaRPr lang="es-CO" dirty="0"/>
          </a:p>
        </p:txBody>
      </p:sp>
      <p:sp>
        <p:nvSpPr>
          <p:cNvPr id="4" name="Rectángulo 3"/>
          <p:cNvSpPr/>
          <p:nvPr/>
        </p:nvSpPr>
        <p:spPr>
          <a:xfrm>
            <a:off x="319609" y="4952201"/>
            <a:ext cx="8064896" cy="738664"/>
          </a:xfrm>
          <a:prstGeom prst="rect">
            <a:avLst/>
          </a:prstGeom>
        </p:spPr>
        <p:txBody>
          <a:bodyPr wrap="square">
            <a:spAutoFit/>
          </a:bodyPr>
          <a:lstStyle/>
          <a:p>
            <a:pPr algn="ctr"/>
            <a:r>
              <a:rPr lang="es-CO" sz="1400" u="sng" dirty="0" smtClean="0">
                <a:solidFill>
                  <a:srgbClr val="C00000"/>
                </a:solidFill>
              </a:rPr>
              <a:t>La </a:t>
            </a:r>
            <a:r>
              <a:rPr lang="es-CO" sz="1400" u="sng" dirty="0">
                <a:solidFill>
                  <a:srgbClr val="C00000"/>
                </a:solidFill>
              </a:rPr>
              <a:t>vereda (color) no determina la comunicación y confianza entre caficultores. Por el contrario, se notan buenas redes de comunicación entre los caficultores de las veredas San Francisco, </a:t>
            </a:r>
            <a:r>
              <a:rPr lang="es-CO" sz="1400" u="sng" dirty="0" err="1">
                <a:solidFill>
                  <a:srgbClr val="C00000"/>
                </a:solidFill>
              </a:rPr>
              <a:t>Calandaima</a:t>
            </a:r>
            <a:r>
              <a:rPr lang="es-CO" sz="1400" u="sng" dirty="0">
                <a:solidFill>
                  <a:srgbClr val="C00000"/>
                </a:solidFill>
              </a:rPr>
              <a:t>, La Vuelta, Albania, Capotes, Jericó y San José.</a:t>
            </a:r>
          </a:p>
        </p:txBody>
      </p:sp>
      <p:pic>
        <p:nvPicPr>
          <p:cNvPr id="11" name="Imagen 10"/>
          <p:cNvPicPr/>
          <p:nvPr/>
        </p:nvPicPr>
        <p:blipFill>
          <a:blip r:embed="rId3"/>
          <a:stretch>
            <a:fillRect/>
          </a:stretch>
        </p:blipFill>
        <p:spPr>
          <a:xfrm>
            <a:off x="645828" y="510885"/>
            <a:ext cx="7375225" cy="4430083"/>
          </a:xfrm>
          <a:prstGeom prst="rect">
            <a:avLst/>
          </a:prstGeom>
          <a:ln>
            <a:solidFill>
              <a:schemeClr val="tx1"/>
            </a:solidFill>
          </a:ln>
        </p:spPr>
      </p:pic>
      <p:pic>
        <p:nvPicPr>
          <p:cNvPr id="3" name="Imagen 2"/>
          <p:cNvPicPr>
            <a:picLocks noChangeAspect="1"/>
          </p:cNvPicPr>
          <p:nvPr/>
        </p:nvPicPr>
        <p:blipFill>
          <a:blip r:embed="rId4"/>
          <a:stretch>
            <a:fillRect/>
          </a:stretch>
        </p:blipFill>
        <p:spPr>
          <a:xfrm>
            <a:off x="2771800" y="5690865"/>
            <a:ext cx="3724761" cy="1037134"/>
          </a:xfrm>
          <a:prstGeom prst="rect">
            <a:avLst/>
          </a:prstGeom>
        </p:spPr>
      </p:pic>
    </p:spTree>
    <p:extLst>
      <p:ext uri="{BB962C8B-B14F-4D97-AF65-F5344CB8AC3E}">
        <p14:creationId xmlns:p14="http://schemas.microsoft.com/office/powerpoint/2010/main" val="10236518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Subtítulo"/>
          <p:cNvSpPr txBox="1">
            <a:spLocks/>
          </p:cNvSpPr>
          <p:nvPr/>
        </p:nvSpPr>
        <p:spPr>
          <a:xfrm>
            <a:off x="107503" y="16042"/>
            <a:ext cx="8728521" cy="6480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s-CO" b="1" dirty="0" smtClean="0">
                <a:solidFill>
                  <a:srgbClr val="BF9000"/>
                </a:solidFill>
              </a:rPr>
              <a:t>Resultados redes sociales San Juan</a:t>
            </a:r>
            <a:endParaRPr lang="es-CO" dirty="0"/>
          </a:p>
        </p:txBody>
      </p:sp>
      <p:sp>
        <p:nvSpPr>
          <p:cNvPr id="4" name="Rectángulo 3"/>
          <p:cNvSpPr/>
          <p:nvPr/>
        </p:nvSpPr>
        <p:spPr>
          <a:xfrm>
            <a:off x="439315" y="5238418"/>
            <a:ext cx="8064896" cy="523220"/>
          </a:xfrm>
          <a:prstGeom prst="rect">
            <a:avLst/>
          </a:prstGeom>
        </p:spPr>
        <p:txBody>
          <a:bodyPr wrap="square">
            <a:spAutoFit/>
          </a:bodyPr>
          <a:lstStyle/>
          <a:p>
            <a:pPr algn="ctr"/>
            <a:r>
              <a:rPr lang="es-CO" sz="1400" u="sng" dirty="0" smtClean="0">
                <a:solidFill>
                  <a:srgbClr val="C00000"/>
                </a:solidFill>
              </a:rPr>
              <a:t>La </a:t>
            </a:r>
            <a:r>
              <a:rPr lang="es-CO" sz="1400" u="sng" dirty="0">
                <a:solidFill>
                  <a:srgbClr val="C00000"/>
                </a:solidFill>
              </a:rPr>
              <a:t>vereda (color) </a:t>
            </a:r>
            <a:r>
              <a:rPr lang="es-CO" sz="1400" u="sng" dirty="0" smtClean="0">
                <a:solidFill>
                  <a:srgbClr val="C00000"/>
                </a:solidFill>
              </a:rPr>
              <a:t>determina en algunos casos la </a:t>
            </a:r>
            <a:r>
              <a:rPr lang="es-CO" sz="1400" u="sng" dirty="0">
                <a:solidFill>
                  <a:srgbClr val="C00000"/>
                </a:solidFill>
              </a:rPr>
              <a:t>comunicación y confianza entre </a:t>
            </a:r>
            <a:r>
              <a:rPr lang="es-CO" sz="1400" u="sng" dirty="0" smtClean="0">
                <a:solidFill>
                  <a:srgbClr val="C00000"/>
                </a:solidFill>
              </a:rPr>
              <a:t>caficultores. Se </a:t>
            </a:r>
            <a:r>
              <a:rPr lang="es-CO" sz="1400" u="sng" dirty="0">
                <a:solidFill>
                  <a:srgbClr val="C00000"/>
                </a:solidFill>
              </a:rPr>
              <a:t>notan buenas redes de comunicación entre los caficultores de </a:t>
            </a:r>
            <a:r>
              <a:rPr lang="es-CO" sz="1400" u="sng" dirty="0" smtClean="0">
                <a:solidFill>
                  <a:srgbClr val="C00000"/>
                </a:solidFill>
              </a:rPr>
              <a:t>las veredas Honduras, San Nicolás y Centro.</a:t>
            </a:r>
            <a:endParaRPr lang="es-CO" sz="1400" u="sng" dirty="0">
              <a:solidFill>
                <a:srgbClr val="C00000"/>
              </a:solidFill>
            </a:endParaRPr>
          </a:p>
        </p:txBody>
      </p:sp>
      <p:pic>
        <p:nvPicPr>
          <p:cNvPr id="12" name="Imagen 11"/>
          <p:cNvPicPr/>
          <p:nvPr/>
        </p:nvPicPr>
        <p:blipFill>
          <a:blip r:embed="rId3" cstate="print">
            <a:extLst>
              <a:ext uri="{28A0092B-C50C-407E-A947-70E740481C1C}">
                <a14:useLocalDpi xmlns:a14="http://schemas.microsoft.com/office/drawing/2010/main" val="0"/>
              </a:ext>
            </a:extLst>
          </a:blip>
          <a:stretch>
            <a:fillRect/>
          </a:stretch>
        </p:blipFill>
        <p:spPr bwMode="auto">
          <a:xfrm>
            <a:off x="890457" y="620688"/>
            <a:ext cx="7162614" cy="4536304"/>
          </a:xfrm>
          <a:prstGeom prst="rect">
            <a:avLst/>
          </a:prstGeom>
          <a:noFill/>
          <a:ln>
            <a:solidFill>
              <a:srgbClr val="000000"/>
            </a:solidFill>
          </a:ln>
        </p:spPr>
      </p:pic>
      <p:pic>
        <p:nvPicPr>
          <p:cNvPr id="2" name="Imagen 1"/>
          <p:cNvPicPr>
            <a:picLocks noChangeAspect="1"/>
          </p:cNvPicPr>
          <p:nvPr/>
        </p:nvPicPr>
        <p:blipFill>
          <a:blip r:embed="rId4"/>
          <a:stretch>
            <a:fillRect/>
          </a:stretch>
        </p:blipFill>
        <p:spPr>
          <a:xfrm>
            <a:off x="3467670" y="5777890"/>
            <a:ext cx="2352675" cy="971550"/>
          </a:xfrm>
          <a:prstGeom prst="rect">
            <a:avLst/>
          </a:prstGeom>
        </p:spPr>
      </p:pic>
    </p:spTree>
    <p:extLst>
      <p:ext uri="{BB962C8B-B14F-4D97-AF65-F5344CB8AC3E}">
        <p14:creationId xmlns:p14="http://schemas.microsoft.com/office/powerpoint/2010/main" val="6533374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Subtítulo"/>
          <p:cNvSpPr txBox="1">
            <a:spLocks noGrp="1"/>
          </p:cNvSpPr>
          <p:nvPr>
            <p:ph type="title"/>
          </p:nvPr>
        </p:nvSpPr>
        <p:spPr>
          <a:xfrm>
            <a:off x="465547" y="201290"/>
            <a:ext cx="8229600" cy="56207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s-CO" b="1" dirty="0" smtClean="0">
                <a:solidFill>
                  <a:srgbClr val="BF9000"/>
                </a:solidFill>
              </a:rPr>
              <a:t>Resultados composición florística</a:t>
            </a:r>
            <a:endParaRPr lang="es-CO" dirty="0"/>
          </a:p>
        </p:txBody>
      </p:sp>
      <p:graphicFrame>
        <p:nvGraphicFramePr>
          <p:cNvPr id="10" name="Tabla 9"/>
          <p:cNvGraphicFramePr>
            <a:graphicFrameLocks noGrp="1"/>
          </p:cNvGraphicFramePr>
          <p:nvPr>
            <p:extLst>
              <p:ext uri="{D42A27DB-BD31-4B8C-83A1-F6EECF244321}">
                <p14:modId xmlns:p14="http://schemas.microsoft.com/office/powerpoint/2010/main" val="3643866222"/>
              </p:ext>
            </p:extLst>
          </p:nvPr>
        </p:nvGraphicFramePr>
        <p:xfrm>
          <a:off x="247866" y="916385"/>
          <a:ext cx="6988430" cy="2657445"/>
        </p:xfrm>
        <a:graphic>
          <a:graphicData uri="http://schemas.openxmlformats.org/drawingml/2006/table">
            <a:tbl>
              <a:tblPr firstRow="1" bandRow="1">
                <a:tableStyleId>{5C22544A-7EE6-4342-B048-85BDC9FD1C3A}</a:tableStyleId>
              </a:tblPr>
              <a:tblGrid>
                <a:gridCol w="1368152"/>
                <a:gridCol w="1944216"/>
                <a:gridCol w="1872208"/>
                <a:gridCol w="1803854"/>
              </a:tblGrid>
              <a:tr h="266700">
                <a:tc rowSpan="2">
                  <a:txBody>
                    <a:bodyPr/>
                    <a:lstStyle/>
                    <a:p>
                      <a:pPr algn="ctr" rtl="0" fontAlgn="ctr"/>
                      <a:r>
                        <a:rPr lang="es-CO" sz="1600" u="none" strike="noStrike" dirty="0">
                          <a:effectLst/>
                        </a:rPr>
                        <a:t>Municipio</a:t>
                      </a:r>
                      <a:endParaRPr lang="es-CO" sz="16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CO" sz="1600" u="none" strike="noStrike">
                          <a:effectLst/>
                        </a:rPr>
                        <a:t>Bajo</a:t>
                      </a:r>
                      <a:endParaRPr lang="es-CO" sz="16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s-CO" sz="1600" u="none" strike="noStrike">
                          <a:effectLst/>
                        </a:rPr>
                        <a:t>Medio</a:t>
                      </a:r>
                      <a:endParaRPr lang="es-CO" sz="16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s-CO" sz="1600" u="none" strike="noStrike">
                          <a:effectLst/>
                        </a:rPr>
                        <a:t>Alto </a:t>
                      </a:r>
                      <a:endParaRPr lang="es-CO" sz="1600" b="1" i="0" u="none" strike="noStrike">
                        <a:solidFill>
                          <a:srgbClr val="000000"/>
                        </a:solidFill>
                        <a:effectLst/>
                        <a:latin typeface="Calibri" panose="020F0502020204030204" pitchFamily="34" charset="0"/>
                      </a:endParaRPr>
                    </a:p>
                  </a:txBody>
                  <a:tcPr marL="9525" marR="9525" marT="9525" marB="0" anchor="ctr"/>
                </a:tc>
              </a:tr>
              <a:tr h="1245468">
                <a:tc vMerge="1">
                  <a:txBody>
                    <a:bodyPr/>
                    <a:lstStyle/>
                    <a:p>
                      <a:endParaRPr lang="es-CO"/>
                    </a:p>
                  </a:txBody>
                  <a:tcPr/>
                </a:tc>
                <a:tc>
                  <a:txBody>
                    <a:bodyPr/>
                    <a:lstStyle/>
                    <a:p>
                      <a:pPr algn="ctr" rtl="0" fontAlgn="ctr"/>
                      <a:r>
                        <a:rPr lang="es-CO" sz="1600" u="none" strike="noStrike" dirty="0">
                          <a:effectLst/>
                        </a:rPr>
                        <a:t> </a:t>
                      </a:r>
                      <a:endParaRPr lang="es-CO" sz="16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CO" sz="1600" u="none" strike="noStrike" dirty="0">
                          <a:effectLst/>
                        </a:rPr>
                        <a:t> </a:t>
                      </a:r>
                      <a:endParaRPr lang="es-CO" sz="16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CO" sz="1600" u="none" strike="noStrike" dirty="0">
                          <a:effectLst/>
                        </a:rPr>
                        <a:t> </a:t>
                      </a:r>
                      <a:endParaRPr lang="es-CO" sz="1600" b="1" i="0" u="none" strike="noStrike" dirty="0">
                        <a:solidFill>
                          <a:srgbClr val="000000"/>
                        </a:solidFill>
                        <a:effectLst/>
                        <a:latin typeface="Calibri" panose="020F0502020204030204" pitchFamily="34" charset="0"/>
                      </a:endParaRPr>
                    </a:p>
                  </a:txBody>
                  <a:tcPr marL="9525" marR="9525" marT="9525" marB="0" anchor="ctr"/>
                </a:tc>
              </a:tr>
              <a:tr h="266700">
                <a:tc>
                  <a:txBody>
                    <a:bodyPr/>
                    <a:lstStyle/>
                    <a:p>
                      <a:pPr algn="ctr" rtl="0" fontAlgn="ctr"/>
                      <a:r>
                        <a:rPr lang="es-CO" sz="1600" u="none" strike="noStrike">
                          <a:effectLst/>
                        </a:rPr>
                        <a:t>Pacho</a:t>
                      </a:r>
                      <a:endParaRPr lang="es-CO"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s-CO" sz="1600" u="none" strike="noStrike">
                          <a:effectLst/>
                        </a:rPr>
                        <a:t>2 – 21 %</a:t>
                      </a:r>
                      <a:endParaRPr lang="es-CO"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s-CO" sz="1600" u="none" strike="noStrike">
                          <a:effectLst/>
                        </a:rPr>
                        <a:t>27 – 33 %</a:t>
                      </a:r>
                      <a:endParaRPr lang="es-CO"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s-CO" sz="1600" u="none" strike="noStrike">
                          <a:effectLst/>
                        </a:rPr>
                        <a:t>37 – 52 %</a:t>
                      </a:r>
                      <a:endParaRPr lang="es-CO" sz="1600" b="0" i="0" u="none" strike="noStrike">
                        <a:solidFill>
                          <a:srgbClr val="000000"/>
                        </a:solidFill>
                        <a:effectLst/>
                        <a:latin typeface="Calibri" panose="020F0502020204030204" pitchFamily="34" charset="0"/>
                      </a:endParaRPr>
                    </a:p>
                  </a:txBody>
                  <a:tcPr marL="9525" marR="9525" marT="9525" marB="0" anchor="ctr"/>
                </a:tc>
              </a:tr>
              <a:tr h="381372">
                <a:tc>
                  <a:txBody>
                    <a:bodyPr/>
                    <a:lstStyle/>
                    <a:p>
                      <a:pPr algn="ctr" rtl="0" fontAlgn="ctr"/>
                      <a:r>
                        <a:rPr lang="es-CO" sz="1600" u="none" strike="noStrike">
                          <a:effectLst/>
                        </a:rPr>
                        <a:t>Tibacuy</a:t>
                      </a:r>
                      <a:endParaRPr lang="es-CO"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s-CO" sz="1600" u="none" strike="noStrike">
                          <a:effectLst/>
                        </a:rPr>
                        <a:t>0 – 12 %</a:t>
                      </a:r>
                      <a:endParaRPr lang="es-CO"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s-CO" sz="1600" u="none" strike="noStrike">
                          <a:effectLst/>
                        </a:rPr>
                        <a:t>21 – 47 %</a:t>
                      </a:r>
                      <a:endParaRPr lang="es-CO"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s-CO" sz="1600" u="none" strike="noStrike">
                          <a:effectLst/>
                        </a:rPr>
                        <a:t>48 – 70 %</a:t>
                      </a:r>
                      <a:endParaRPr lang="es-CO" sz="1600" b="0" i="0" u="none" strike="noStrike">
                        <a:solidFill>
                          <a:srgbClr val="000000"/>
                        </a:solidFill>
                        <a:effectLst/>
                        <a:latin typeface="Calibri" panose="020F0502020204030204" pitchFamily="34" charset="0"/>
                      </a:endParaRPr>
                    </a:p>
                  </a:txBody>
                  <a:tcPr marL="9525" marR="9525" marT="9525" marB="0" anchor="ctr"/>
                </a:tc>
              </a:tr>
              <a:tr h="360040">
                <a:tc>
                  <a:txBody>
                    <a:bodyPr/>
                    <a:lstStyle/>
                    <a:p>
                      <a:pPr algn="ctr" rtl="0" fontAlgn="ctr"/>
                      <a:r>
                        <a:rPr lang="es-CO" sz="1600" u="none" strike="noStrike">
                          <a:effectLst/>
                        </a:rPr>
                        <a:t>San Juan de Rioseco</a:t>
                      </a:r>
                      <a:endParaRPr lang="es-CO"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s-CO" sz="1600" u="none" strike="noStrike">
                          <a:effectLst/>
                        </a:rPr>
                        <a:t>11 – 30 %</a:t>
                      </a:r>
                      <a:endParaRPr lang="es-CO"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s-CO" sz="1600" u="none" strike="noStrike">
                          <a:effectLst/>
                        </a:rPr>
                        <a:t>51 – 63 %</a:t>
                      </a:r>
                      <a:endParaRPr lang="es-CO"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s-CO" sz="1600" u="none" strike="noStrike" dirty="0">
                          <a:effectLst/>
                        </a:rPr>
                        <a:t>68 – 75 %</a:t>
                      </a:r>
                      <a:endParaRPr lang="es-CO" sz="1600" b="0" i="0" u="none" strike="noStrike" dirty="0">
                        <a:solidFill>
                          <a:srgbClr val="000000"/>
                        </a:solidFill>
                        <a:effectLst/>
                        <a:latin typeface="Calibri" panose="020F0502020204030204" pitchFamily="34" charset="0"/>
                      </a:endParaRPr>
                    </a:p>
                  </a:txBody>
                  <a:tcPr marL="9525" marR="9525" marT="9525" marB="0" anchor="ctr"/>
                </a:tc>
              </a:tr>
            </a:tbl>
          </a:graphicData>
        </a:graphic>
      </p:graphicFrame>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9912" y="1196752"/>
            <a:ext cx="1536171" cy="1152128"/>
          </a:xfrm>
          <a:prstGeom prst="ellipse">
            <a:avLst/>
          </a:prstGeom>
          <a:ln>
            <a:noFill/>
          </a:ln>
          <a:effectLst>
            <a:softEdge rad="112500"/>
          </a:effectLst>
        </p:spPr>
      </p:pic>
      <p:graphicFrame>
        <p:nvGraphicFramePr>
          <p:cNvPr id="12" name="Tabla 11"/>
          <p:cNvGraphicFramePr>
            <a:graphicFrameLocks noGrp="1"/>
          </p:cNvGraphicFramePr>
          <p:nvPr>
            <p:extLst>
              <p:ext uri="{D42A27DB-BD31-4B8C-83A1-F6EECF244321}">
                <p14:modId xmlns:p14="http://schemas.microsoft.com/office/powerpoint/2010/main" val="1950664282"/>
              </p:ext>
            </p:extLst>
          </p:nvPr>
        </p:nvGraphicFramePr>
        <p:xfrm>
          <a:off x="264171" y="3726851"/>
          <a:ext cx="5964013" cy="2689123"/>
        </p:xfrm>
        <a:graphic>
          <a:graphicData uri="http://schemas.openxmlformats.org/drawingml/2006/table">
            <a:tbl>
              <a:tblPr firstRow="1" bandRow="1">
                <a:tableStyleId>{F5AB1C69-6EDB-4FF4-983F-18BD219EF322}</a:tableStyleId>
              </a:tblPr>
              <a:tblGrid>
                <a:gridCol w="1499517"/>
                <a:gridCol w="2088232"/>
                <a:gridCol w="936104"/>
                <a:gridCol w="792088"/>
                <a:gridCol w="648072"/>
              </a:tblGrid>
              <a:tr h="234323">
                <a:tc rowSpan="2">
                  <a:txBody>
                    <a:bodyPr/>
                    <a:lstStyle/>
                    <a:p>
                      <a:pPr algn="ctr" fontAlgn="b"/>
                      <a:r>
                        <a:rPr lang="es-CO" sz="1400" u="none" strike="noStrike" dirty="0">
                          <a:effectLst/>
                        </a:rPr>
                        <a:t>Municipio</a:t>
                      </a:r>
                      <a:endParaRPr lang="es-CO" sz="1400" b="1" i="0" u="none" strike="noStrike" dirty="0">
                        <a:solidFill>
                          <a:srgbClr val="000000"/>
                        </a:solidFill>
                        <a:effectLst/>
                        <a:latin typeface="Calibri" panose="020F0502020204030204" pitchFamily="34" charset="0"/>
                      </a:endParaRPr>
                    </a:p>
                  </a:txBody>
                  <a:tcPr marL="9525" marR="9525" marT="9525" marB="0" anchor="b">
                    <a:solidFill>
                      <a:schemeClr val="accent3">
                        <a:lumMod val="75000"/>
                      </a:schemeClr>
                    </a:solidFill>
                  </a:tcPr>
                </a:tc>
                <a:tc rowSpan="2">
                  <a:txBody>
                    <a:bodyPr/>
                    <a:lstStyle/>
                    <a:p>
                      <a:pPr algn="ctr" fontAlgn="ctr"/>
                      <a:r>
                        <a:rPr lang="es-CO" sz="1400" u="none" strike="noStrike" dirty="0">
                          <a:effectLst/>
                        </a:rPr>
                        <a:t>Variable</a:t>
                      </a:r>
                      <a:endParaRPr lang="es-CO" sz="1400" b="1" i="0" u="none" strike="noStrike" dirty="0">
                        <a:solidFill>
                          <a:srgbClr val="000000"/>
                        </a:solidFill>
                        <a:effectLst/>
                        <a:latin typeface="Times New Roman" panose="02020603050405020304" pitchFamily="18" charset="0"/>
                      </a:endParaRPr>
                    </a:p>
                  </a:txBody>
                  <a:tcPr marL="9525" marR="9525" marT="9525" marB="0" anchor="ctr">
                    <a:solidFill>
                      <a:schemeClr val="accent3">
                        <a:lumMod val="75000"/>
                      </a:schemeClr>
                    </a:solidFill>
                  </a:tcPr>
                </a:tc>
                <a:tc gridSpan="3">
                  <a:txBody>
                    <a:bodyPr/>
                    <a:lstStyle/>
                    <a:p>
                      <a:pPr algn="ctr" fontAlgn="ctr"/>
                      <a:r>
                        <a:rPr lang="es-CO" sz="1400" u="none" strike="noStrike" dirty="0">
                          <a:effectLst/>
                        </a:rPr>
                        <a:t>Nivel de sombrío</a:t>
                      </a:r>
                      <a:endParaRPr lang="es-CO" sz="1400" b="1" i="0" u="none" strike="noStrike" dirty="0">
                        <a:solidFill>
                          <a:srgbClr val="000000"/>
                        </a:solidFill>
                        <a:effectLst/>
                        <a:latin typeface="Times New Roman" panose="02020603050405020304" pitchFamily="18" charset="0"/>
                      </a:endParaRPr>
                    </a:p>
                  </a:txBody>
                  <a:tcPr marL="9525" marR="9525" marT="9525" marB="0" anchor="ctr">
                    <a:solidFill>
                      <a:schemeClr val="accent3">
                        <a:lumMod val="75000"/>
                      </a:schemeClr>
                    </a:solidFill>
                  </a:tcPr>
                </a:tc>
                <a:tc hMerge="1">
                  <a:txBody>
                    <a:bodyPr/>
                    <a:lstStyle/>
                    <a:p>
                      <a:endParaRPr lang="es-CO"/>
                    </a:p>
                  </a:txBody>
                  <a:tcPr/>
                </a:tc>
                <a:tc hMerge="1">
                  <a:txBody>
                    <a:bodyPr/>
                    <a:lstStyle/>
                    <a:p>
                      <a:endParaRPr lang="es-CO"/>
                    </a:p>
                  </a:txBody>
                  <a:tcPr/>
                </a:tc>
              </a:tr>
              <a:tr h="245480">
                <a:tc vMerge="1">
                  <a:txBody>
                    <a:bodyPr/>
                    <a:lstStyle/>
                    <a:p>
                      <a:endParaRPr lang="es-CO"/>
                    </a:p>
                  </a:txBody>
                  <a:tcPr/>
                </a:tc>
                <a:tc vMerge="1">
                  <a:txBody>
                    <a:bodyPr/>
                    <a:lstStyle/>
                    <a:p>
                      <a:endParaRPr lang="es-CO"/>
                    </a:p>
                  </a:txBody>
                  <a:tcPr/>
                </a:tc>
                <a:tc>
                  <a:txBody>
                    <a:bodyPr/>
                    <a:lstStyle/>
                    <a:p>
                      <a:pPr algn="ctr" fontAlgn="ctr"/>
                      <a:r>
                        <a:rPr lang="es-CO" sz="1400" u="none" strike="noStrike" dirty="0">
                          <a:effectLst/>
                        </a:rPr>
                        <a:t>Bajo</a:t>
                      </a:r>
                      <a:endParaRPr lang="es-CO" sz="1400" b="1" i="0" u="none" strike="noStrike" dirty="0">
                        <a:solidFill>
                          <a:srgbClr val="000000"/>
                        </a:solidFill>
                        <a:effectLst/>
                        <a:latin typeface="Times New Roman" panose="02020603050405020304" pitchFamily="18" charset="0"/>
                      </a:endParaRPr>
                    </a:p>
                  </a:txBody>
                  <a:tcPr marL="9525" marR="9525" marT="9525" marB="0" anchor="ctr">
                    <a:solidFill>
                      <a:schemeClr val="accent3">
                        <a:lumMod val="75000"/>
                      </a:schemeClr>
                    </a:solidFill>
                  </a:tcPr>
                </a:tc>
                <a:tc>
                  <a:txBody>
                    <a:bodyPr/>
                    <a:lstStyle/>
                    <a:p>
                      <a:pPr algn="ctr" fontAlgn="ctr"/>
                      <a:r>
                        <a:rPr lang="es-CO" sz="1400" u="none" strike="noStrike" dirty="0">
                          <a:effectLst/>
                        </a:rPr>
                        <a:t>Medio</a:t>
                      </a:r>
                      <a:endParaRPr lang="es-CO" sz="1400" b="1" i="0" u="none" strike="noStrike" dirty="0">
                        <a:solidFill>
                          <a:srgbClr val="000000"/>
                        </a:solidFill>
                        <a:effectLst/>
                        <a:latin typeface="Times New Roman" panose="02020603050405020304" pitchFamily="18" charset="0"/>
                      </a:endParaRPr>
                    </a:p>
                  </a:txBody>
                  <a:tcPr marL="9525" marR="9525" marT="9525" marB="0" anchor="ctr">
                    <a:solidFill>
                      <a:schemeClr val="accent3">
                        <a:lumMod val="75000"/>
                      </a:schemeClr>
                    </a:solidFill>
                  </a:tcPr>
                </a:tc>
                <a:tc>
                  <a:txBody>
                    <a:bodyPr/>
                    <a:lstStyle/>
                    <a:p>
                      <a:pPr algn="ctr" fontAlgn="ctr"/>
                      <a:r>
                        <a:rPr lang="es-CO" sz="1400" u="none" strike="noStrike" dirty="0">
                          <a:effectLst/>
                        </a:rPr>
                        <a:t>Alto</a:t>
                      </a:r>
                      <a:endParaRPr lang="es-CO" sz="1400" b="1" i="0" u="none" strike="noStrike" dirty="0">
                        <a:solidFill>
                          <a:srgbClr val="000000"/>
                        </a:solidFill>
                        <a:effectLst/>
                        <a:latin typeface="Times New Roman" panose="02020603050405020304" pitchFamily="18" charset="0"/>
                      </a:endParaRPr>
                    </a:p>
                  </a:txBody>
                  <a:tcPr marL="9525" marR="9525" marT="9525" marB="0" anchor="ctr">
                    <a:solidFill>
                      <a:schemeClr val="accent3">
                        <a:lumMod val="75000"/>
                      </a:schemeClr>
                    </a:solidFill>
                  </a:tcPr>
                </a:tc>
              </a:tr>
              <a:tr h="245480">
                <a:tc rowSpan="3">
                  <a:txBody>
                    <a:bodyPr/>
                    <a:lstStyle/>
                    <a:p>
                      <a:pPr algn="ctr" fontAlgn="b"/>
                      <a:r>
                        <a:rPr lang="es-CO" sz="1400" u="none" strike="noStrike" dirty="0">
                          <a:effectLst/>
                        </a:rPr>
                        <a:t>Pacho</a:t>
                      </a:r>
                      <a:endParaRPr lang="es-CO"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ctr"/>
                      <a:r>
                        <a:rPr lang="es-CO" sz="1400" u="none" strike="noStrike" dirty="0">
                          <a:effectLst/>
                        </a:rPr>
                        <a:t>Total árboles/ha</a:t>
                      </a:r>
                      <a:endParaRPr lang="es-CO" sz="14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400" u="none" strike="noStrike">
                          <a:effectLst/>
                        </a:rPr>
                        <a:t>46</a:t>
                      </a:r>
                      <a:endParaRPr lang="es-CO"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400" u="sng" strike="noStrike" dirty="0">
                          <a:effectLst/>
                        </a:rPr>
                        <a:t>198</a:t>
                      </a:r>
                      <a:endParaRPr lang="es-CO" sz="1400" b="0" i="0" u="sng"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400" u="sng" strike="noStrike" dirty="0">
                          <a:effectLst/>
                        </a:rPr>
                        <a:t>192</a:t>
                      </a:r>
                      <a:endParaRPr lang="es-CO" sz="1400" b="0" i="0" u="sng" strike="noStrike" dirty="0">
                        <a:solidFill>
                          <a:srgbClr val="000000"/>
                        </a:solidFill>
                        <a:effectLst/>
                        <a:latin typeface="Times New Roman" panose="02020603050405020304" pitchFamily="18" charset="0"/>
                      </a:endParaRPr>
                    </a:p>
                  </a:txBody>
                  <a:tcPr marL="9525" marR="9525" marT="9525" marB="0" anchor="ctr"/>
                </a:tc>
              </a:tr>
              <a:tr h="245480">
                <a:tc vMerge="1">
                  <a:txBody>
                    <a:bodyPr/>
                    <a:lstStyle/>
                    <a:p>
                      <a:endParaRPr lang="es-CO"/>
                    </a:p>
                  </a:txBody>
                  <a:tcPr/>
                </a:tc>
                <a:tc>
                  <a:txBody>
                    <a:bodyPr/>
                    <a:lstStyle/>
                    <a:p>
                      <a:pPr algn="ctr" fontAlgn="ctr"/>
                      <a:r>
                        <a:rPr lang="es-CO" sz="1400" u="none" strike="noStrike" dirty="0">
                          <a:effectLst/>
                        </a:rPr>
                        <a:t>Total de musáceas/ha</a:t>
                      </a:r>
                      <a:endParaRPr lang="es-CO" sz="14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400" u="sng" strike="noStrike" dirty="0">
                          <a:effectLst/>
                        </a:rPr>
                        <a:t>92</a:t>
                      </a:r>
                      <a:endParaRPr lang="es-CO" sz="1400" b="0" i="0" u="sng"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400" u="none" strike="noStrike">
                          <a:effectLst/>
                        </a:rPr>
                        <a:t>80</a:t>
                      </a:r>
                      <a:endParaRPr lang="es-CO"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400" u="none" strike="noStrike">
                          <a:effectLst/>
                        </a:rPr>
                        <a:t>22</a:t>
                      </a:r>
                      <a:endParaRPr lang="es-CO" sz="1400" b="0" i="0" u="none" strike="noStrike">
                        <a:solidFill>
                          <a:srgbClr val="000000"/>
                        </a:solidFill>
                        <a:effectLst/>
                        <a:latin typeface="Times New Roman" panose="02020603050405020304" pitchFamily="18" charset="0"/>
                      </a:endParaRPr>
                    </a:p>
                  </a:txBody>
                  <a:tcPr marL="9525" marR="9525" marT="9525" marB="0" anchor="ctr"/>
                </a:tc>
              </a:tr>
              <a:tr h="245480">
                <a:tc vMerge="1">
                  <a:txBody>
                    <a:bodyPr/>
                    <a:lstStyle/>
                    <a:p>
                      <a:endParaRPr lang="es-CO"/>
                    </a:p>
                  </a:txBody>
                  <a:tcPr/>
                </a:tc>
                <a:tc>
                  <a:txBody>
                    <a:bodyPr/>
                    <a:lstStyle/>
                    <a:p>
                      <a:pPr algn="ctr" fontAlgn="ctr"/>
                      <a:r>
                        <a:rPr lang="es-CO" sz="1400" u="none" strike="noStrike">
                          <a:effectLst/>
                        </a:rPr>
                        <a:t>Radiación transmitida (%)</a:t>
                      </a:r>
                      <a:endParaRPr lang="es-CO"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400" u="none" strike="noStrike" dirty="0">
                          <a:effectLst/>
                        </a:rPr>
                        <a:t>88</a:t>
                      </a:r>
                      <a:endParaRPr lang="es-CO" sz="14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400" u="none" strike="noStrike">
                          <a:effectLst/>
                        </a:rPr>
                        <a:t>72,6</a:t>
                      </a:r>
                      <a:endParaRPr lang="es-CO"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400" u="sng" strike="noStrike" dirty="0">
                          <a:effectLst/>
                        </a:rPr>
                        <a:t>56,4</a:t>
                      </a:r>
                      <a:endParaRPr lang="es-CO" sz="1400" b="1" i="0" u="sng" strike="noStrike" dirty="0">
                        <a:solidFill>
                          <a:srgbClr val="000000"/>
                        </a:solidFill>
                        <a:effectLst/>
                        <a:latin typeface="Times New Roman" panose="02020603050405020304" pitchFamily="18" charset="0"/>
                      </a:endParaRPr>
                    </a:p>
                  </a:txBody>
                  <a:tcPr marL="9525" marR="9525" marT="9525" marB="0" anchor="ctr"/>
                </a:tc>
              </a:tr>
              <a:tr h="245480">
                <a:tc rowSpan="3">
                  <a:txBody>
                    <a:bodyPr/>
                    <a:lstStyle/>
                    <a:p>
                      <a:pPr algn="ctr" fontAlgn="b"/>
                      <a:r>
                        <a:rPr lang="es-CO" sz="1400" u="none" strike="noStrike">
                          <a:effectLst/>
                        </a:rPr>
                        <a:t>San Juan</a:t>
                      </a:r>
                      <a:endParaRPr lang="es-CO"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ctr"/>
                      <a:r>
                        <a:rPr lang="es-CO" sz="1400" u="none" strike="noStrike">
                          <a:effectLst/>
                        </a:rPr>
                        <a:t>Total árboles/ha</a:t>
                      </a:r>
                      <a:endParaRPr lang="es-CO"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400" u="none" strike="noStrike" dirty="0">
                          <a:effectLst/>
                        </a:rPr>
                        <a:t>56</a:t>
                      </a:r>
                      <a:endParaRPr lang="es-CO" sz="14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400" u="sng" strike="noStrike" dirty="0">
                          <a:effectLst/>
                        </a:rPr>
                        <a:t>166</a:t>
                      </a:r>
                      <a:endParaRPr lang="es-CO" sz="1400" b="0" i="0" u="sng"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400" u="none" strike="noStrike">
                          <a:effectLst/>
                        </a:rPr>
                        <a:t>142</a:t>
                      </a:r>
                      <a:endParaRPr lang="es-CO" sz="1400" b="0" i="0" u="none" strike="noStrike">
                        <a:solidFill>
                          <a:srgbClr val="000000"/>
                        </a:solidFill>
                        <a:effectLst/>
                        <a:latin typeface="Times New Roman" panose="02020603050405020304" pitchFamily="18" charset="0"/>
                      </a:endParaRPr>
                    </a:p>
                  </a:txBody>
                  <a:tcPr marL="9525" marR="9525" marT="9525" marB="0" anchor="ctr"/>
                </a:tc>
              </a:tr>
              <a:tr h="245480">
                <a:tc vMerge="1">
                  <a:txBody>
                    <a:bodyPr/>
                    <a:lstStyle/>
                    <a:p>
                      <a:endParaRPr lang="es-CO"/>
                    </a:p>
                  </a:txBody>
                  <a:tcPr/>
                </a:tc>
                <a:tc>
                  <a:txBody>
                    <a:bodyPr/>
                    <a:lstStyle/>
                    <a:p>
                      <a:pPr algn="ctr" fontAlgn="ctr"/>
                      <a:r>
                        <a:rPr lang="es-CO" sz="1400" u="none" strike="noStrike">
                          <a:effectLst/>
                        </a:rPr>
                        <a:t>Total de musáceas/ha</a:t>
                      </a:r>
                      <a:endParaRPr lang="es-CO"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400" u="none" strike="noStrike" dirty="0">
                          <a:effectLst/>
                        </a:rPr>
                        <a:t>320</a:t>
                      </a:r>
                      <a:endParaRPr lang="es-CO" sz="14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400" u="none" strike="noStrike">
                          <a:effectLst/>
                        </a:rPr>
                        <a:t>272</a:t>
                      </a:r>
                      <a:endParaRPr lang="es-CO"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400" u="sng" strike="noStrike" dirty="0">
                          <a:effectLst/>
                        </a:rPr>
                        <a:t>706</a:t>
                      </a:r>
                      <a:endParaRPr lang="es-CO" sz="1400" b="0" i="0" u="sng" strike="noStrike" dirty="0">
                        <a:solidFill>
                          <a:srgbClr val="000000"/>
                        </a:solidFill>
                        <a:effectLst/>
                        <a:latin typeface="Times New Roman" panose="02020603050405020304" pitchFamily="18" charset="0"/>
                      </a:endParaRPr>
                    </a:p>
                  </a:txBody>
                  <a:tcPr marL="9525" marR="9525" marT="9525" marB="0" anchor="ctr"/>
                </a:tc>
              </a:tr>
              <a:tr h="245480">
                <a:tc vMerge="1">
                  <a:txBody>
                    <a:bodyPr/>
                    <a:lstStyle/>
                    <a:p>
                      <a:endParaRPr lang="es-CO"/>
                    </a:p>
                  </a:txBody>
                  <a:tcPr/>
                </a:tc>
                <a:tc>
                  <a:txBody>
                    <a:bodyPr/>
                    <a:lstStyle/>
                    <a:p>
                      <a:pPr algn="ctr" fontAlgn="ctr"/>
                      <a:r>
                        <a:rPr lang="es-CO" sz="1400" u="none" strike="noStrike">
                          <a:effectLst/>
                        </a:rPr>
                        <a:t>Radiación transmitida (%)</a:t>
                      </a:r>
                      <a:endParaRPr lang="es-CO"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400" u="none" strike="noStrike" dirty="0">
                          <a:effectLst/>
                        </a:rPr>
                        <a:t>80,9</a:t>
                      </a:r>
                      <a:endParaRPr lang="es-CO" sz="14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400" u="none" strike="noStrike">
                          <a:effectLst/>
                        </a:rPr>
                        <a:t>42,5</a:t>
                      </a:r>
                      <a:endParaRPr lang="es-CO"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400" u="sng" strike="noStrike" dirty="0">
                          <a:effectLst/>
                        </a:rPr>
                        <a:t>27</a:t>
                      </a:r>
                      <a:endParaRPr lang="es-CO" sz="1400" b="1" i="0" u="sng" strike="noStrike" dirty="0">
                        <a:solidFill>
                          <a:srgbClr val="000000"/>
                        </a:solidFill>
                        <a:effectLst/>
                        <a:latin typeface="Times New Roman" panose="02020603050405020304" pitchFamily="18" charset="0"/>
                      </a:endParaRPr>
                    </a:p>
                  </a:txBody>
                  <a:tcPr marL="9525" marR="9525" marT="9525" marB="0" anchor="ctr"/>
                </a:tc>
              </a:tr>
              <a:tr h="245480">
                <a:tc rowSpan="3">
                  <a:txBody>
                    <a:bodyPr/>
                    <a:lstStyle/>
                    <a:p>
                      <a:pPr algn="ctr" fontAlgn="b"/>
                      <a:r>
                        <a:rPr lang="es-CO" sz="1400" u="none" strike="noStrike">
                          <a:effectLst/>
                        </a:rPr>
                        <a:t>Tibacuy</a:t>
                      </a:r>
                      <a:endParaRPr lang="es-CO"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ctr"/>
                      <a:r>
                        <a:rPr lang="es-CO" sz="1400" u="none" strike="noStrike">
                          <a:effectLst/>
                        </a:rPr>
                        <a:t>Total árboles/ha</a:t>
                      </a:r>
                      <a:endParaRPr lang="es-CO"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400" u="none" strike="noStrike">
                          <a:effectLst/>
                        </a:rPr>
                        <a:t>40</a:t>
                      </a:r>
                      <a:endParaRPr lang="es-CO"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400" u="none" strike="noStrike" dirty="0">
                          <a:effectLst/>
                        </a:rPr>
                        <a:t>144</a:t>
                      </a:r>
                      <a:endParaRPr lang="es-CO" sz="14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400" u="sng" strike="noStrike" dirty="0">
                          <a:effectLst/>
                        </a:rPr>
                        <a:t>192</a:t>
                      </a:r>
                      <a:endParaRPr lang="es-CO" sz="1400" b="0" i="0" u="sng" strike="noStrike" dirty="0">
                        <a:solidFill>
                          <a:srgbClr val="000000"/>
                        </a:solidFill>
                        <a:effectLst/>
                        <a:latin typeface="Times New Roman" panose="02020603050405020304" pitchFamily="18" charset="0"/>
                      </a:endParaRPr>
                    </a:p>
                  </a:txBody>
                  <a:tcPr marL="9525" marR="9525" marT="9525" marB="0" anchor="ctr"/>
                </a:tc>
              </a:tr>
              <a:tr h="245480">
                <a:tc vMerge="1">
                  <a:txBody>
                    <a:bodyPr/>
                    <a:lstStyle/>
                    <a:p>
                      <a:endParaRPr lang="es-CO"/>
                    </a:p>
                  </a:txBody>
                  <a:tcPr/>
                </a:tc>
                <a:tc>
                  <a:txBody>
                    <a:bodyPr/>
                    <a:lstStyle/>
                    <a:p>
                      <a:pPr algn="ctr" fontAlgn="ctr"/>
                      <a:r>
                        <a:rPr lang="es-CO" sz="1400" u="none" strike="noStrike">
                          <a:effectLst/>
                        </a:rPr>
                        <a:t>Total de musáceas/ha</a:t>
                      </a:r>
                      <a:endParaRPr lang="es-CO"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400" u="sng" strike="noStrike" dirty="0">
                          <a:effectLst/>
                        </a:rPr>
                        <a:t>256</a:t>
                      </a:r>
                      <a:endParaRPr lang="es-CO" sz="1400" b="0" i="0" u="sng"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400" u="none" strike="noStrike" dirty="0">
                          <a:effectLst/>
                        </a:rPr>
                        <a:t>4</a:t>
                      </a:r>
                      <a:endParaRPr lang="es-CO" sz="14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400" u="none" strike="noStrike">
                          <a:effectLst/>
                        </a:rPr>
                        <a:t>110</a:t>
                      </a:r>
                      <a:endParaRPr lang="es-CO" sz="1400" b="0" i="0" u="none" strike="noStrike">
                        <a:solidFill>
                          <a:srgbClr val="000000"/>
                        </a:solidFill>
                        <a:effectLst/>
                        <a:latin typeface="Times New Roman" panose="02020603050405020304" pitchFamily="18" charset="0"/>
                      </a:endParaRPr>
                    </a:p>
                  </a:txBody>
                  <a:tcPr marL="9525" marR="9525" marT="9525" marB="0" anchor="ctr"/>
                </a:tc>
              </a:tr>
              <a:tr h="245480">
                <a:tc vMerge="1">
                  <a:txBody>
                    <a:bodyPr/>
                    <a:lstStyle/>
                    <a:p>
                      <a:endParaRPr lang="es-CO"/>
                    </a:p>
                  </a:txBody>
                  <a:tcPr/>
                </a:tc>
                <a:tc>
                  <a:txBody>
                    <a:bodyPr/>
                    <a:lstStyle/>
                    <a:p>
                      <a:pPr algn="ctr" fontAlgn="ctr"/>
                      <a:r>
                        <a:rPr lang="es-CO" sz="1400" u="none" strike="noStrike">
                          <a:effectLst/>
                        </a:rPr>
                        <a:t>Radiación transmitida (%)</a:t>
                      </a:r>
                      <a:endParaRPr lang="es-CO"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400" u="none" strike="noStrike">
                          <a:effectLst/>
                        </a:rPr>
                        <a:t>93,8</a:t>
                      </a:r>
                      <a:endParaRPr lang="es-CO"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400" u="none" strike="noStrike" dirty="0">
                          <a:effectLst/>
                        </a:rPr>
                        <a:t>72,5</a:t>
                      </a:r>
                      <a:endParaRPr lang="es-CO" sz="14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400" u="sng" strike="noStrike" dirty="0">
                          <a:effectLst/>
                        </a:rPr>
                        <a:t>39,8</a:t>
                      </a:r>
                      <a:endParaRPr lang="es-CO" sz="1400" b="1" i="0" u="sng" strike="noStrike" dirty="0">
                        <a:solidFill>
                          <a:srgbClr val="000000"/>
                        </a:solidFill>
                        <a:effectLst/>
                        <a:latin typeface="Times New Roman" panose="02020603050405020304" pitchFamily="18" charset="0"/>
                      </a:endParaRPr>
                    </a:p>
                  </a:txBody>
                  <a:tcPr marL="9525" marR="9525" marT="9525" marB="0" anchor="ctr"/>
                </a:tc>
              </a:tr>
            </a:tbl>
          </a:graphicData>
        </a:graphic>
      </p:graphicFrame>
      <p:sp>
        <p:nvSpPr>
          <p:cNvPr id="13" name="Rectángulo redondeado 12"/>
          <p:cNvSpPr/>
          <p:nvPr/>
        </p:nvSpPr>
        <p:spPr>
          <a:xfrm>
            <a:off x="6588224" y="3726851"/>
            <a:ext cx="2376264" cy="29425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a:t>El porcentaje de sombra para el cultivo está determinado por la cantidad de árboles y especies semipermanentes como el plátano, pero también influyen las características de estas especies como: permanencia de las hojas, tipo de copa (densa o ligera),  ancho de la copa.</a:t>
            </a:r>
          </a:p>
          <a:p>
            <a:pPr algn="ctr"/>
            <a:endParaRPr lang="es-CO" sz="1400" b="1" dirty="0"/>
          </a:p>
        </p:txBody>
      </p:sp>
      <p:pic>
        <p:nvPicPr>
          <p:cNvPr id="9" name="Imagen 8" descr="C:\UDCA 2015\Proyecto regalias 21 octubre\Ejecución agosto 2014\Editor resultados\Priorización de información\Fotos 2da entrega\café con sombrío bajo-Pacho.jpg"/>
          <p:cNvPicPr/>
          <p:nvPr/>
        </p:nvPicPr>
        <p:blipFill>
          <a:blip r:embed="rId4" cstate="email">
            <a:extLst>
              <a:ext uri="{28A0092B-C50C-407E-A947-70E740481C1C}">
                <a14:useLocalDpi xmlns:a14="http://schemas.microsoft.com/office/drawing/2010/main"/>
              </a:ext>
            </a:extLst>
          </a:blip>
          <a:srcRect/>
          <a:stretch>
            <a:fillRect/>
          </a:stretch>
        </p:blipFill>
        <p:spPr bwMode="auto">
          <a:xfrm>
            <a:off x="1729162" y="1196752"/>
            <a:ext cx="1671764" cy="1152127"/>
          </a:xfrm>
          <a:prstGeom prst="ellipse">
            <a:avLst/>
          </a:prstGeom>
          <a:ln>
            <a:noFill/>
          </a:ln>
          <a:effectLst>
            <a:softEdge rad="112500"/>
          </a:effectLst>
        </p:spPr>
      </p:pic>
      <p:pic>
        <p:nvPicPr>
          <p:cNvPr id="11" name="Imagen 10" descr="C:\UDCA 2015\Proyecto regalias 21 octubre\Ejecución agosto 2014\Editor resultados\Priorización de información\Fotos 2da entrega\sombrío alto tibacuy1.JPG"/>
          <p:cNvPicPr/>
          <p:nvPr/>
        </p:nvPicPr>
        <p:blipFill>
          <a:blip r:embed="rId5" cstate="email">
            <a:extLst>
              <a:ext uri="{28A0092B-C50C-407E-A947-70E740481C1C}">
                <a14:useLocalDpi xmlns:a14="http://schemas.microsoft.com/office/drawing/2010/main"/>
              </a:ext>
            </a:extLst>
          </a:blip>
          <a:srcRect/>
          <a:stretch>
            <a:fillRect/>
          </a:stretch>
        </p:blipFill>
        <p:spPr bwMode="auto">
          <a:xfrm>
            <a:off x="5556417" y="1165607"/>
            <a:ext cx="1679879" cy="1183272"/>
          </a:xfrm>
          <a:prstGeom prst="ellipse">
            <a:avLst/>
          </a:prstGeom>
          <a:ln>
            <a:noFill/>
          </a:ln>
          <a:effectLst>
            <a:softEdge rad="112500"/>
          </a:effectLst>
        </p:spPr>
      </p:pic>
    </p:spTree>
    <p:extLst>
      <p:ext uri="{BB962C8B-B14F-4D97-AF65-F5344CB8AC3E}">
        <p14:creationId xmlns:p14="http://schemas.microsoft.com/office/powerpoint/2010/main" val="9380003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Subtítulo"/>
          <p:cNvSpPr txBox="1">
            <a:spLocks/>
          </p:cNvSpPr>
          <p:nvPr/>
        </p:nvSpPr>
        <p:spPr>
          <a:xfrm>
            <a:off x="186705" y="71121"/>
            <a:ext cx="8728521" cy="1021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s-CO" b="1" dirty="0">
                <a:solidFill>
                  <a:srgbClr val="BF9000"/>
                </a:solidFill>
              </a:rPr>
              <a:t>S</a:t>
            </a:r>
            <a:r>
              <a:rPr lang="es-CO" b="1" dirty="0" smtClean="0">
                <a:solidFill>
                  <a:srgbClr val="BF9000"/>
                </a:solidFill>
              </a:rPr>
              <a:t>uelos</a:t>
            </a:r>
            <a:endParaRPr lang="es-CO" dirty="0"/>
          </a:p>
        </p:txBody>
      </p:sp>
      <p:sp>
        <p:nvSpPr>
          <p:cNvPr id="2" name="CuadroTexto 1"/>
          <p:cNvSpPr txBox="1"/>
          <p:nvPr/>
        </p:nvSpPr>
        <p:spPr>
          <a:xfrm>
            <a:off x="4550966" y="4583401"/>
            <a:ext cx="4593034" cy="523220"/>
          </a:xfrm>
          <a:prstGeom prst="rect">
            <a:avLst/>
          </a:prstGeom>
          <a:noFill/>
        </p:spPr>
        <p:txBody>
          <a:bodyPr wrap="square" rtlCol="0">
            <a:spAutoFit/>
          </a:bodyPr>
          <a:lstStyle/>
          <a:p>
            <a:pPr algn="ctr"/>
            <a:r>
              <a:rPr lang="es-CO" sz="1400" dirty="0" smtClean="0"/>
              <a:t>“Fertilización con base en análisis de suelos”</a:t>
            </a:r>
          </a:p>
          <a:p>
            <a:pPr algn="ctr"/>
            <a:r>
              <a:rPr lang="es-CO" sz="1400" dirty="0" smtClean="0"/>
              <a:t>Niveles de referencia: </a:t>
            </a:r>
            <a:r>
              <a:rPr lang="es-CO" sz="1400" dirty="0"/>
              <a:t>Castro y Gómez, 2010</a:t>
            </a:r>
          </a:p>
        </p:txBody>
      </p:sp>
      <p:sp>
        <p:nvSpPr>
          <p:cNvPr id="3" name="Rectángulo 2"/>
          <p:cNvSpPr/>
          <p:nvPr/>
        </p:nvSpPr>
        <p:spPr>
          <a:xfrm>
            <a:off x="138236" y="396900"/>
            <a:ext cx="8825457" cy="4185761"/>
          </a:xfrm>
          <a:prstGeom prst="rect">
            <a:avLst/>
          </a:prstGeom>
        </p:spPr>
        <p:txBody>
          <a:bodyPr wrap="square">
            <a:spAutoFit/>
          </a:bodyPr>
          <a:lstStyle/>
          <a:p>
            <a:pPr marL="285750" indent="-285750" algn="just">
              <a:buFont typeface="Arial" panose="020B0604020202020204" pitchFamily="34" charset="0"/>
              <a:buChar char="•"/>
            </a:pPr>
            <a:endParaRPr lang="es-CO" sz="1400" dirty="0">
              <a:solidFill>
                <a:srgbClr val="000000"/>
              </a:solidFill>
              <a:latin typeface="Titillium Lt"/>
            </a:endParaRPr>
          </a:p>
          <a:p>
            <a:pPr marL="285750" indent="-285750" algn="just">
              <a:buFont typeface="Arial" panose="020B0604020202020204" pitchFamily="34" charset="0"/>
              <a:buChar char="•"/>
            </a:pPr>
            <a:r>
              <a:rPr lang="es-CO" sz="1400" dirty="0"/>
              <a:t>La fertilidad del suelo en los tres municipios está limitada principalmente por problemas de acidez. </a:t>
            </a:r>
            <a:r>
              <a:rPr lang="es-CO" sz="1400" dirty="0" smtClean="0"/>
              <a:t> Los pH en los 3 municipios estuvieron entre 4,5 a 5.</a:t>
            </a:r>
          </a:p>
          <a:p>
            <a:pPr marL="285750" indent="-285750" algn="just">
              <a:buFont typeface="Arial" panose="020B0604020202020204" pitchFamily="34" charset="0"/>
              <a:buChar char="•"/>
            </a:pPr>
            <a:endParaRPr lang="es-CO" sz="1400" dirty="0"/>
          </a:p>
          <a:p>
            <a:pPr marL="285750" indent="-285750" algn="just">
              <a:buFont typeface="Arial" panose="020B0604020202020204" pitchFamily="34" charset="0"/>
              <a:buChar char="•"/>
            </a:pPr>
            <a:r>
              <a:rPr lang="es-CO" sz="1400" dirty="0" smtClean="0"/>
              <a:t>En San Juan de Rioseco los niveles de potasio fueron bajos 0,2-0,3 </a:t>
            </a:r>
            <a:r>
              <a:rPr lang="es-CO" sz="1400" dirty="0"/>
              <a:t>(</a:t>
            </a:r>
            <a:r>
              <a:rPr lang="es-CO" sz="1400" dirty="0" err="1"/>
              <a:t>cmol</a:t>
            </a:r>
            <a:r>
              <a:rPr lang="es-CO" sz="1400" dirty="0"/>
              <a:t>/Kg</a:t>
            </a:r>
            <a:r>
              <a:rPr lang="es-CO" sz="1400" dirty="0" smtClean="0"/>
              <a:t>), al igual que los de materia orgánica 3,14-3,78%.</a:t>
            </a:r>
          </a:p>
          <a:p>
            <a:pPr marL="285750" indent="-285750" algn="just">
              <a:buFont typeface="Arial" panose="020B0604020202020204" pitchFamily="34" charset="0"/>
              <a:buChar char="•"/>
            </a:pPr>
            <a:endParaRPr lang="es-CO" sz="1400" dirty="0"/>
          </a:p>
          <a:p>
            <a:pPr marL="285750" indent="-285750" algn="just">
              <a:buFont typeface="Arial" panose="020B0604020202020204" pitchFamily="34" charset="0"/>
              <a:buChar char="•"/>
            </a:pPr>
            <a:r>
              <a:rPr lang="es-CO" sz="1400" dirty="0" smtClean="0"/>
              <a:t>En Tibacuy los niveles de potasio fueron bajos 0,29-0,4 </a:t>
            </a:r>
            <a:r>
              <a:rPr lang="es-CO" sz="1400" dirty="0"/>
              <a:t>(</a:t>
            </a:r>
            <a:r>
              <a:rPr lang="es-CO" sz="1400" dirty="0" err="1"/>
              <a:t>cmol</a:t>
            </a:r>
            <a:r>
              <a:rPr lang="es-CO" sz="1400" dirty="0"/>
              <a:t>/Kg), </a:t>
            </a:r>
            <a:r>
              <a:rPr lang="es-CO" sz="1400" dirty="0" smtClean="0"/>
              <a:t>y los niveles de azufre 4,24 - 4,9 </a:t>
            </a:r>
            <a:r>
              <a:rPr lang="es-CO" sz="1400" dirty="0"/>
              <a:t>(mg/Kg</a:t>
            </a:r>
            <a:r>
              <a:rPr lang="es-CO" sz="1400" dirty="0" smtClean="0"/>
              <a:t>)</a:t>
            </a:r>
          </a:p>
          <a:p>
            <a:pPr marL="285750" indent="-285750" algn="just">
              <a:buFont typeface="Arial" panose="020B0604020202020204" pitchFamily="34" charset="0"/>
              <a:buChar char="•"/>
            </a:pPr>
            <a:endParaRPr lang="es-CO" sz="1400" dirty="0"/>
          </a:p>
          <a:p>
            <a:pPr marL="285750" indent="-285750" algn="just">
              <a:buFont typeface="Arial" panose="020B0604020202020204" pitchFamily="34" charset="0"/>
              <a:buChar char="•"/>
            </a:pPr>
            <a:r>
              <a:rPr lang="es-CO" sz="1400" dirty="0" smtClean="0"/>
              <a:t>En Pacho los niveles de K están entre medios y altos 0,42- 2,76 </a:t>
            </a:r>
            <a:r>
              <a:rPr lang="es-CO" sz="1400" dirty="0"/>
              <a:t>(</a:t>
            </a:r>
            <a:r>
              <a:rPr lang="es-CO" sz="1400" dirty="0" err="1"/>
              <a:t>cmol</a:t>
            </a:r>
            <a:r>
              <a:rPr lang="es-CO" sz="1400" dirty="0"/>
              <a:t>/Kg</a:t>
            </a:r>
            <a:r>
              <a:rPr lang="es-CO" sz="1400" dirty="0" smtClean="0"/>
              <a:t>), al igual que los valores de fosforo: 20,7- </a:t>
            </a:r>
            <a:r>
              <a:rPr lang="es-CO" sz="1400" dirty="0"/>
              <a:t>69,84</a:t>
            </a:r>
            <a:endParaRPr lang="es-CO" sz="1400" dirty="0" smtClean="0"/>
          </a:p>
          <a:p>
            <a:pPr marL="285750" indent="-285750" algn="just">
              <a:buFont typeface="Arial" panose="020B0604020202020204" pitchFamily="34" charset="0"/>
              <a:buChar char="•"/>
            </a:pPr>
            <a:endParaRPr lang="es-CO" sz="1400" dirty="0"/>
          </a:p>
          <a:p>
            <a:pPr marL="285750" indent="-285750" algn="just">
              <a:buFont typeface="Arial" panose="020B0604020202020204" pitchFamily="34" charset="0"/>
              <a:buChar char="•"/>
            </a:pPr>
            <a:r>
              <a:rPr lang="es-CO" sz="1400" dirty="0" smtClean="0"/>
              <a:t>En </a:t>
            </a:r>
            <a:r>
              <a:rPr lang="es-CO" sz="1400" dirty="0"/>
              <a:t>los tres municipios se encontraron relaciones entre: la materia orgánica, mayor capacidad de intercambio catiónico y abundancia de microorganismos, esto teniendo en cuenta que es la principal fuente de energía para los organismos que viven en el suelo. </a:t>
            </a:r>
            <a:endParaRPr lang="es-CO" sz="1400" dirty="0" smtClean="0"/>
          </a:p>
          <a:p>
            <a:pPr marL="285750" indent="-285750" algn="just">
              <a:buFont typeface="Arial" panose="020B0604020202020204" pitchFamily="34" charset="0"/>
              <a:buChar char="•"/>
            </a:pPr>
            <a:endParaRPr lang="es-CO" sz="1400" dirty="0"/>
          </a:p>
          <a:p>
            <a:pPr marL="285750" indent="-285750" algn="just">
              <a:buFont typeface="Arial" panose="020B0604020202020204" pitchFamily="34" charset="0"/>
              <a:buChar char="•"/>
            </a:pPr>
            <a:r>
              <a:rPr lang="es-CO" sz="1400" dirty="0" smtClean="0"/>
              <a:t>En </a:t>
            </a:r>
            <a:r>
              <a:rPr lang="es-CO" sz="1400" dirty="0"/>
              <a:t>los planes de fertilización debe tenerse como referencia los elementos que se encuentran en exceso; trabajar la acidez de los suelos, así como los elementos que fueron encontrados en bajos niveles, especialmente el potasio y azufre en San Juan de Rioseco y Tibacuy. </a:t>
            </a:r>
          </a:p>
        </p:txBody>
      </p:sp>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t="33325"/>
          <a:stretch/>
        </p:blipFill>
        <p:spPr>
          <a:xfrm>
            <a:off x="2884868" y="5270380"/>
            <a:ext cx="4229683" cy="1587620"/>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4551" y="5270380"/>
            <a:ext cx="2116827" cy="1587620"/>
          </a:xfrm>
          <a:prstGeom prst="rect">
            <a:avLst/>
          </a:prstGeom>
        </p:spPr>
      </p:pic>
      <p:pic>
        <p:nvPicPr>
          <p:cNvPr id="13" name="Imagen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271860"/>
            <a:ext cx="2884868" cy="1624073"/>
          </a:xfrm>
          <a:prstGeom prst="rect">
            <a:avLst/>
          </a:prstGeom>
        </p:spPr>
      </p:pic>
    </p:spTree>
    <p:extLst>
      <p:ext uri="{BB962C8B-B14F-4D97-AF65-F5344CB8AC3E}">
        <p14:creationId xmlns:p14="http://schemas.microsoft.com/office/powerpoint/2010/main" val="21428443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9552" y="-16042"/>
            <a:ext cx="8229600" cy="1143000"/>
          </a:xfrm>
        </p:spPr>
        <p:txBody>
          <a:bodyPr vert="horz" lIns="91440" tIns="45720" rIns="91440" bIns="45720" rtlCol="0" anchor="ctr">
            <a:noAutofit/>
          </a:bodyPr>
          <a:lstStyle/>
          <a:p>
            <a:pPr>
              <a:spcBef>
                <a:spcPct val="20000"/>
              </a:spcBef>
              <a:buFont typeface="Arial" panose="020B0604020202020204" pitchFamily="34" charset="0"/>
            </a:pPr>
            <a:r>
              <a:rPr lang="es-CO" sz="3200" b="1" dirty="0">
                <a:solidFill>
                  <a:srgbClr val="BF9000"/>
                </a:solidFill>
                <a:latin typeface="+mn-lt"/>
                <a:ea typeface="+mn-ea"/>
                <a:cs typeface="+mn-cs"/>
              </a:rPr>
              <a:t>Especies más y menos abundantes</a:t>
            </a:r>
          </a:p>
        </p:txBody>
      </p:sp>
      <p:pic>
        <p:nvPicPr>
          <p:cNvPr id="5" name="Imagen 4"/>
          <p:cNvPicPr>
            <a:picLocks noChangeAspect="1"/>
          </p:cNvPicPr>
          <p:nvPr/>
        </p:nvPicPr>
        <p:blipFill rotWithShape="1">
          <a:blip r:embed="rId2"/>
          <a:srcRect l="28969" t="34250" r="27311" b="41410"/>
          <a:stretch/>
        </p:blipFill>
        <p:spPr>
          <a:xfrm>
            <a:off x="-36512" y="3871322"/>
            <a:ext cx="6211472" cy="1944216"/>
          </a:xfrm>
          <a:prstGeom prst="rect">
            <a:avLst/>
          </a:prstGeom>
        </p:spPr>
      </p:pic>
      <p:pic>
        <p:nvPicPr>
          <p:cNvPr id="6" name="Imagen 5"/>
          <p:cNvPicPr>
            <a:picLocks noChangeAspect="1"/>
          </p:cNvPicPr>
          <p:nvPr/>
        </p:nvPicPr>
        <p:blipFill rotWithShape="1">
          <a:blip r:embed="rId3"/>
          <a:srcRect l="23303" t="50562" r="25265"/>
          <a:stretch/>
        </p:blipFill>
        <p:spPr>
          <a:xfrm>
            <a:off x="6095243" y="1438709"/>
            <a:ext cx="3154448" cy="1760173"/>
          </a:xfrm>
          <a:prstGeom prst="rect">
            <a:avLst/>
          </a:prstGeom>
        </p:spPr>
      </p:pic>
      <p:pic>
        <p:nvPicPr>
          <p:cNvPr id="7" name="Imagen 6"/>
          <p:cNvPicPr>
            <a:picLocks noChangeAspect="1"/>
          </p:cNvPicPr>
          <p:nvPr/>
        </p:nvPicPr>
        <p:blipFill rotWithShape="1">
          <a:blip r:embed="rId4"/>
          <a:srcRect l="25305" t="55332" r="24057"/>
          <a:stretch/>
        </p:blipFill>
        <p:spPr>
          <a:xfrm>
            <a:off x="6026077" y="3979534"/>
            <a:ext cx="3292780" cy="1727791"/>
          </a:xfrm>
          <a:prstGeom prst="rect">
            <a:avLst/>
          </a:prstGeom>
        </p:spPr>
      </p:pic>
      <p:sp>
        <p:nvSpPr>
          <p:cNvPr id="8" name="Rectángulo 7"/>
          <p:cNvSpPr/>
          <p:nvPr/>
        </p:nvSpPr>
        <p:spPr>
          <a:xfrm>
            <a:off x="3322204" y="926976"/>
            <a:ext cx="2376264" cy="474334"/>
          </a:xfrm>
          <a:prstGeom prst="rect">
            <a:avLst/>
          </a:prstGeom>
          <a:noFill/>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CO" sz="2400" b="1" dirty="0" smtClean="0">
                <a:solidFill>
                  <a:srgbClr val="C00000"/>
                </a:solidFill>
              </a:rPr>
              <a:t>+ Abundantes</a:t>
            </a:r>
            <a:endParaRPr lang="es-CO" sz="2400" b="1" dirty="0">
              <a:solidFill>
                <a:srgbClr val="C00000"/>
              </a:solidFill>
            </a:endParaRPr>
          </a:p>
        </p:txBody>
      </p:sp>
      <p:sp>
        <p:nvSpPr>
          <p:cNvPr id="9" name="Rectángulo 8"/>
          <p:cNvSpPr/>
          <p:nvPr/>
        </p:nvSpPr>
        <p:spPr>
          <a:xfrm>
            <a:off x="3322204" y="3429000"/>
            <a:ext cx="2376264" cy="474334"/>
          </a:xfrm>
          <a:prstGeom prst="rect">
            <a:avLst/>
          </a:prstGeom>
          <a:noFill/>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CO" sz="2400" b="1" dirty="0">
                <a:solidFill>
                  <a:srgbClr val="C00000"/>
                </a:solidFill>
              </a:rPr>
              <a:t>-</a:t>
            </a:r>
            <a:r>
              <a:rPr lang="es-CO" sz="2400" b="1" dirty="0" smtClean="0">
                <a:solidFill>
                  <a:srgbClr val="C00000"/>
                </a:solidFill>
              </a:rPr>
              <a:t> Abundantes</a:t>
            </a:r>
            <a:endParaRPr lang="es-CO" sz="2400" b="1" dirty="0">
              <a:solidFill>
                <a:srgbClr val="C00000"/>
              </a:solidFill>
            </a:endParaRPr>
          </a:p>
        </p:txBody>
      </p:sp>
      <p:pic>
        <p:nvPicPr>
          <p:cNvPr id="3" name="Imagen 2"/>
          <p:cNvPicPr>
            <a:picLocks noChangeAspect="1"/>
          </p:cNvPicPr>
          <p:nvPr/>
        </p:nvPicPr>
        <p:blipFill rotWithShape="1">
          <a:blip r:embed="rId5"/>
          <a:srcRect l="13258" t="42279" r="13012" b="19682"/>
          <a:stretch/>
        </p:blipFill>
        <p:spPr>
          <a:xfrm>
            <a:off x="-36512" y="1467994"/>
            <a:ext cx="6211472" cy="1801701"/>
          </a:xfrm>
          <a:prstGeom prst="rect">
            <a:avLst/>
          </a:prstGeom>
        </p:spPr>
      </p:pic>
    </p:spTree>
    <p:extLst>
      <p:ext uri="{BB962C8B-B14F-4D97-AF65-F5344CB8AC3E}">
        <p14:creationId xmlns:p14="http://schemas.microsoft.com/office/powerpoint/2010/main" val="42233837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p:cNvGrpSpPr/>
          <p:nvPr/>
        </p:nvGrpSpPr>
        <p:grpSpPr>
          <a:xfrm>
            <a:off x="0" y="5904656"/>
            <a:ext cx="9108504" cy="1124744"/>
            <a:chOff x="0" y="5445224"/>
            <a:chExt cx="9108504" cy="1412776"/>
          </a:xfrm>
        </p:grpSpPr>
        <p:pic>
          <p:nvPicPr>
            <p:cNvPr id="12" name="WordPictureWatermark208719298" descr="Templet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9451"/>
            <a:stretch/>
          </p:blipFill>
          <p:spPr bwMode="auto">
            <a:xfrm>
              <a:off x="0" y="5445224"/>
              <a:ext cx="9108504" cy="1412776"/>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p:cNvPicPr>
              <a:picLocks noChangeAspect="1"/>
            </p:cNvPicPr>
            <p:nvPr/>
          </p:nvPicPr>
          <p:blipFill>
            <a:blip r:embed="rId3"/>
            <a:stretch>
              <a:fillRect/>
            </a:stretch>
          </p:blipFill>
          <p:spPr>
            <a:xfrm>
              <a:off x="6660232" y="5877272"/>
              <a:ext cx="1476804" cy="709171"/>
            </a:xfrm>
            <a:prstGeom prst="rect">
              <a:avLst/>
            </a:prstGeom>
          </p:spPr>
        </p:pic>
      </p:grpSp>
      <p:sp>
        <p:nvSpPr>
          <p:cNvPr id="5" name="2 Subtítulo"/>
          <p:cNvSpPr txBox="1">
            <a:spLocks/>
          </p:cNvSpPr>
          <p:nvPr/>
        </p:nvSpPr>
        <p:spPr>
          <a:xfrm>
            <a:off x="971387" y="245234"/>
            <a:ext cx="7168407" cy="44700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s-CO" b="1" dirty="0" smtClean="0">
                <a:solidFill>
                  <a:srgbClr val="BF9000"/>
                </a:solidFill>
              </a:rPr>
              <a:t>Resultados almacenamiento de carbono</a:t>
            </a:r>
            <a:endParaRPr lang="es-CO" dirty="0"/>
          </a:p>
        </p:txBody>
      </p:sp>
      <p:graphicFrame>
        <p:nvGraphicFramePr>
          <p:cNvPr id="4" name="Tabla 3"/>
          <p:cNvGraphicFramePr>
            <a:graphicFrameLocks noGrp="1"/>
          </p:cNvGraphicFramePr>
          <p:nvPr>
            <p:extLst/>
          </p:nvPr>
        </p:nvGraphicFramePr>
        <p:xfrm>
          <a:off x="251520" y="1574283"/>
          <a:ext cx="5328592" cy="3744414"/>
        </p:xfrm>
        <a:graphic>
          <a:graphicData uri="http://schemas.openxmlformats.org/drawingml/2006/table">
            <a:tbl>
              <a:tblPr>
                <a:tableStyleId>{073A0DAA-6AF3-43AB-8588-CEC1D06C72B9}</a:tableStyleId>
              </a:tblPr>
              <a:tblGrid>
                <a:gridCol w="1147155"/>
                <a:gridCol w="1712876"/>
                <a:gridCol w="740369"/>
                <a:gridCol w="864096"/>
                <a:gridCol w="864096"/>
              </a:tblGrid>
              <a:tr h="242143">
                <a:tc rowSpan="2">
                  <a:txBody>
                    <a:bodyPr/>
                    <a:lstStyle/>
                    <a:p>
                      <a:pPr algn="ctr" fontAlgn="ctr"/>
                      <a:r>
                        <a:rPr lang="es-CO" sz="1100" u="none" strike="noStrike" dirty="0">
                          <a:effectLst/>
                        </a:rPr>
                        <a:t>Componente</a:t>
                      </a:r>
                      <a:endParaRPr lang="es-CO" sz="1100" b="1" i="0" u="none" strike="noStrike" dirty="0">
                        <a:solidFill>
                          <a:srgbClr val="000000"/>
                        </a:solidFill>
                        <a:effectLst/>
                        <a:latin typeface="Calibri" panose="020F0502020204030204" pitchFamily="34" charset="0"/>
                      </a:endParaRPr>
                    </a:p>
                  </a:txBody>
                  <a:tcPr marL="9525" marR="9525" marT="9525" marB="0" anchor="ctr"/>
                </a:tc>
                <a:tc rowSpan="2">
                  <a:txBody>
                    <a:bodyPr/>
                    <a:lstStyle/>
                    <a:p>
                      <a:pPr algn="ctr" fontAlgn="ctr"/>
                      <a:r>
                        <a:rPr lang="es-CO" sz="1100" u="none" strike="noStrike" dirty="0">
                          <a:effectLst/>
                        </a:rPr>
                        <a:t>Detalle</a:t>
                      </a:r>
                      <a:endParaRPr lang="es-CO" sz="1100" b="1" i="0" u="none" strike="noStrike" dirty="0">
                        <a:solidFill>
                          <a:srgbClr val="000000"/>
                        </a:solidFill>
                        <a:effectLst/>
                        <a:latin typeface="Calibri" panose="020F0502020204030204" pitchFamily="34" charset="0"/>
                      </a:endParaRPr>
                    </a:p>
                  </a:txBody>
                  <a:tcPr marL="9525" marR="9525" marT="9525" marB="0" anchor="ctr"/>
                </a:tc>
                <a:tc gridSpan="3">
                  <a:txBody>
                    <a:bodyPr/>
                    <a:lstStyle/>
                    <a:p>
                      <a:pPr algn="ctr" fontAlgn="ctr"/>
                      <a:r>
                        <a:rPr lang="es-CO" sz="1200" u="none" strike="noStrike" dirty="0">
                          <a:effectLst/>
                        </a:rPr>
                        <a:t>Nivel de sombrío</a:t>
                      </a:r>
                      <a:endParaRPr lang="es-CO" sz="1200" b="1" i="0" u="none" strike="noStrike" dirty="0">
                        <a:solidFill>
                          <a:srgbClr val="000000"/>
                        </a:solidFill>
                        <a:effectLst/>
                        <a:latin typeface="Times New Roman" panose="02020603050405020304" pitchFamily="18" charset="0"/>
                      </a:endParaRPr>
                    </a:p>
                  </a:txBody>
                  <a:tcPr marL="9525" marR="9525" marT="9525" marB="0" anchor="ctr"/>
                </a:tc>
                <a:tc hMerge="1">
                  <a:txBody>
                    <a:bodyPr/>
                    <a:lstStyle/>
                    <a:p>
                      <a:endParaRPr lang="es-CO"/>
                    </a:p>
                  </a:txBody>
                  <a:tcPr/>
                </a:tc>
                <a:tc hMerge="1">
                  <a:txBody>
                    <a:bodyPr/>
                    <a:lstStyle/>
                    <a:p>
                      <a:endParaRPr lang="es-CO"/>
                    </a:p>
                  </a:txBody>
                  <a:tcPr/>
                </a:tc>
              </a:tr>
              <a:tr h="242143">
                <a:tc vMerge="1">
                  <a:txBody>
                    <a:bodyPr/>
                    <a:lstStyle/>
                    <a:p>
                      <a:endParaRPr lang="es-CO"/>
                    </a:p>
                  </a:txBody>
                  <a:tcPr/>
                </a:tc>
                <a:tc vMerge="1">
                  <a:txBody>
                    <a:bodyPr/>
                    <a:lstStyle/>
                    <a:p>
                      <a:endParaRPr lang="es-CO"/>
                    </a:p>
                  </a:txBody>
                  <a:tcPr/>
                </a:tc>
                <a:tc>
                  <a:txBody>
                    <a:bodyPr/>
                    <a:lstStyle/>
                    <a:p>
                      <a:pPr algn="ctr" fontAlgn="ctr"/>
                      <a:r>
                        <a:rPr lang="es-CO" sz="1200" u="none" strike="noStrike" dirty="0">
                          <a:effectLst/>
                        </a:rPr>
                        <a:t>Alto</a:t>
                      </a:r>
                      <a:endParaRPr lang="es-CO"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200" u="none" strike="noStrike" dirty="0">
                          <a:effectLst/>
                        </a:rPr>
                        <a:t>Medio</a:t>
                      </a:r>
                      <a:endParaRPr lang="es-CO"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200" u="none" strike="noStrike" dirty="0">
                          <a:effectLst/>
                        </a:rPr>
                        <a:t>Bajo</a:t>
                      </a:r>
                      <a:endParaRPr lang="es-CO" sz="1200" b="1" i="0" u="none" strike="noStrike" dirty="0">
                        <a:solidFill>
                          <a:srgbClr val="000000"/>
                        </a:solidFill>
                        <a:effectLst/>
                        <a:latin typeface="Times New Roman" panose="02020603050405020304" pitchFamily="18" charset="0"/>
                      </a:endParaRPr>
                    </a:p>
                  </a:txBody>
                  <a:tcPr marL="9525" marR="9525" marT="9525" marB="0" anchor="ctr"/>
                </a:tc>
              </a:tr>
              <a:tr h="242143">
                <a:tc rowSpan="2">
                  <a:txBody>
                    <a:bodyPr/>
                    <a:lstStyle/>
                    <a:p>
                      <a:pPr algn="ctr" fontAlgn="ctr"/>
                      <a:r>
                        <a:rPr lang="es-CO" sz="1100" u="none" strike="noStrike">
                          <a:effectLst/>
                        </a:rPr>
                        <a:t>Biomasa aérea</a:t>
                      </a:r>
                      <a:endParaRPr lang="es-CO"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200" u="none" strike="noStrike">
                          <a:effectLst/>
                        </a:rPr>
                        <a:t>Árboles</a:t>
                      </a:r>
                      <a:endParaRPr lang="es-CO"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es-CO" sz="1200" u="none" strike="noStrike">
                          <a:effectLst/>
                        </a:rPr>
                        <a:t>25,1</a:t>
                      </a:r>
                      <a:endParaRPr lang="es-CO"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es-CO" sz="1200" u="none" strike="noStrike">
                          <a:effectLst/>
                        </a:rPr>
                        <a:t>22,1</a:t>
                      </a:r>
                      <a:endParaRPr lang="es-CO"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es-CO" sz="1200" u="none" strike="noStrike">
                          <a:effectLst/>
                        </a:rPr>
                        <a:t>8,1</a:t>
                      </a:r>
                      <a:endParaRPr lang="es-CO" sz="1200" b="0" i="0" u="none" strike="noStrike">
                        <a:solidFill>
                          <a:srgbClr val="000000"/>
                        </a:solidFill>
                        <a:effectLst/>
                        <a:latin typeface="Times New Roman" panose="02020603050405020304" pitchFamily="18" charset="0"/>
                      </a:endParaRPr>
                    </a:p>
                  </a:txBody>
                  <a:tcPr marL="9525" marR="9525" marT="9525" marB="0" anchor="ctr"/>
                </a:tc>
              </a:tr>
              <a:tr h="242143">
                <a:tc vMerge="1">
                  <a:txBody>
                    <a:bodyPr/>
                    <a:lstStyle/>
                    <a:p>
                      <a:endParaRPr lang="es-CO"/>
                    </a:p>
                  </a:txBody>
                  <a:tcPr/>
                </a:tc>
                <a:tc>
                  <a:txBody>
                    <a:bodyPr/>
                    <a:lstStyle/>
                    <a:p>
                      <a:pPr algn="ctr" fontAlgn="ctr"/>
                      <a:r>
                        <a:rPr lang="es-CO" sz="1200" u="none" strike="noStrike">
                          <a:effectLst/>
                        </a:rPr>
                        <a:t>Cafetos</a:t>
                      </a:r>
                      <a:endParaRPr lang="es-CO"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es-CO" sz="1200" u="none" strike="noStrike">
                          <a:effectLst/>
                        </a:rPr>
                        <a:t>3,2</a:t>
                      </a:r>
                      <a:endParaRPr lang="es-CO"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es-CO" sz="1200" u="none" strike="noStrike">
                          <a:effectLst/>
                        </a:rPr>
                        <a:t>1,7</a:t>
                      </a:r>
                      <a:endParaRPr lang="es-CO"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es-CO" sz="1200" u="none" strike="noStrike">
                          <a:effectLst/>
                        </a:rPr>
                        <a:t>1,2</a:t>
                      </a:r>
                      <a:endParaRPr lang="es-CO" sz="1200" b="0" i="0" u="none" strike="noStrike">
                        <a:solidFill>
                          <a:srgbClr val="000000"/>
                        </a:solidFill>
                        <a:effectLst/>
                        <a:latin typeface="Times New Roman" panose="02020603050405020304" pitchFamily="18" charset="0"/>
                      </a:endParaRPr>
                    </a:p>
                  </a:txBody>
                  <a:tcPr marL="9525" marR="9525" marT="9525" marB="0" anchor="ctr"/>
                </a:tc>
              </a:tr>
              <a:tr h="231137">
                <a:tc gridSpan="2">
                  <a:txBody>
                    <a:bodyPr/>
                    <a:lstStyle/>
                    <a:p>
                      <a:pPr algn="ctr" fontAlgn="ctr"/>
                      <a:r>
                        <a:rPr lang="es-CO" sz="1100" b="1" u="none" strike="noStrike" dirty="0">
                          <a:effectLst/>
                        </a:rPr>
                        <a:t>Subtotal</a:t>
                      </a:r>
                      <a:endParaRPr lang="es-CO" sz="1100" b="1"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s-CO"/>
                    </a:p>
                  </a:txBody>
                  <a:tcPr/>
                </a:tc>
                <a:tc>
                  <a:txBody>
                    <a:bodyPr/>
                    <a:lstStyle/>
                    <a:p>
                      <a:pPr algn="r" fontAlgn="ctr"/>
                      <a:r>
                        <a:rPr lang="es-CO" sz="1100" b="1" u="none" strike="noStrike" dirty="0">
                          <a:effectLst/>
                        </a:rPr>
                        <a:t>28,3</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ctr"/>
                      <a:r>
                        <a:rPr lang="es-CO" sz="1100" b="1" u="none" strike="noStrike" dirty="0">
                          <a:effectLst/>
                        </a:rPr>
                        <a:t>23,8</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ctr"/>
                      <a:r>
                        <a:rPr lang="es-CO" sz="1100" b="1" u="none" strike="noStrike" dirty="0">
                          <a:effectLst/>
                        </a:rPr>
                        <a:t>9,3</a:t>
                      </a:r>
                      <a:endParaRPr lang="es-CO" sz="1100" b="1" i="0" u="none" strike="noStrike" dirty="0">
                        <a:solidFill>
                          <a:srgbClr val="000000"/>
                        </a:solidFill>
                        <a:effectLst/>
                        <a:latin typeface="Calibri" panose="020F0502020204030204" pitchFamily="34" charset="0"/>
                      </a:endParaRPr>
                    </a:p>
                  </a:txBody>
                  <a:tcPr marL="9525" marR="9525" marT="9525" marB="0" anchor="ctr"/>
                </a:tc>
              </a:tr>
              <a:tr h="242143">
                <a:tc rowSpan="2">
                  <a:txBody>
                    <a:bodyPr/>
                    <a:lstStyle/>
                    <a:p>
                      <a:pPr algn="ctr" fontAlgn="ctr"/>
                      <a:r>
                        <a:rPr lang="es-CO" sz="1100" u="none" strike="noStrike">
                          <a:effectLst/>
                        </a:rPr>
                        <a:t>Raíces</a:t>
                      </a:r>
                      <a:endParaRPr lang="es-CO"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200" u="none" strike="noStrike">
                          <a:effectLst/>
                        </a:rPr>
                        <a:t>Árboles</a:t>
                      </a:r>
                      <a:endParaRPr lang="es-CO"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es-CO" sz="1200" u="none" strike="noStrike">
                          <a:effectLst/>
                        </a:rPr>
                        <a:t>4,17</a:t>
                      </a:r>
                      <a:endParaRPr lang="es-CO"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es-CO" sz="1200" u="none" strike="noStrike">
                          <a:effectLst/>
                        </a:rPr>
                        <a:t>3,2</a:t>
                      </a:r>
                      <a:endParaRPr lang="es-CO"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es-ES" sz="1200" u="none" strike="noStrike">
                          <a:effectLst/>
                        </a:rPr>
                        <a:t>1,3</a:t>
                      </a:r>
                      <a:endParaRPr lang="es-CO" sz="1200" b="0" i="0" u="none" strike="noStrike">
                        <a:solidFill>
                          <a:srgbClr val="000000"/>
                        </a:solidFill>
                        <a:effectLst/>
                        <a:latin typeface="Times New Roman" panose="02020603050405020304" pitchFamily="18" charset="0"/>
                      </a:endParaRPr>
                    </a:p>
                  </a:txBody>
                  <a:tcPr marL="9525" marR="9525" marT="9525" marB="0" anchor="ctr"/>
                </a:tc>
              </a:tr>
              <a:tr h="242143">
                <a:tc vMerge="1">
                  <a:txBody>
                    <a:bodyPr/>
                    <a:lstStyle/>
                    <a:p>
                      <a:endParaRPr lang="es-CO"/>
                    </a:p>
                  </a:txBody>
                  <a:tcPr/>
                </a:tc>
                <a:tc>
                  <a:txBody>
                    <a:bodyPr/>
                    <a:lstStyle/>
                    <a:p>
                      <a:pPr algn="ctr" fontAlgn="ctr"/>
                      <a:r>
                        <a:rPr lang="es-CO" sz="1200" u="none" strike="noStrike">
                          <a:effectLst/>
                        </a:rPr>
                        <a:t>Cafetos</a:t>
                      </a:r>
                      <a:endParaRPr lang="es-CO"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es-CO" sz="1200" u="none" strike="noStrike">
                          <a:effectLst/>
                        </a:rPr>
                        <a:t>1</a:t>
                      </a:r>
                      <a:endParaRPr lang="es-CO"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es-CO" sz="1200" u="none" strike="noStrike">
                          <a:effectLst/>
                        </a:rPr>
                        <a:t>0,6</a:t>
                      </a:r>
                      <a:endParaRPr lang="es-CO"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es-CO" sz="1200" u="none" strike="noStrike">
                          <a:effectLst/>
                        </a:rPr>
                        <a:t>0,4</a:t>
                      </a:r>
                      <a:endParaRPr lang="es-CO" sz="1200" b="0" i="0" u="none" strike="noStrike">
                        <a:solidFill>
                          <a:srgbClr val="000000"/>
                        </a:solidFill>
                        <a:effectLst/>
                        <a:latin typeface="Times New Roman" panose="02020603050405020304" pitchFamily="18" charset="0"/>
                      </a:endParaRPr>
                    </a:p>
                  </a:txBody>
                  <a:tcPr marL="9525" marR="9525" marT="9525" marB="0" anchor="ctr"/>
                </a:tc>
              </a:tr>
              <a:tr h="231137">
                <a:tc gridSpan="2">
                  <a:txBody>
                    <a:bodyPr/>
                    <a:lstStyle/>
                    <a:p>
                      <a:pPr algn="ctr" fontAlgn="ctr"/>
                      <a:r>
                        <a:rPr lang="es-CO" sz="1100" b="1" u="none" strike="noStrike" dirty="0">
                          <a:effectLst/>
                        </a:rPr>
                        <a:t>Subtotal</a:t>
                      </a:r>
                      <a:endParaRPr lang="es-CO" sz="1100" b="1"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s-CO"/>
                    </a:p>
                  </a:txBody>
                  <a:tcPr/>
                </a:tc>
                <a:tc>
                  <a:txBody>
                    <a:bodyPr/>
                    <a:lstStyle/>
                    <a:p>
                      <a:pPr algn="r" fontAlgn="ctr"/>
                      <a:r>
                        <a:rPr lang="es-CO" sz="1100" b="1" u="none" strike="noStrike" dirty="0">
                          <a:effectLst/>
                        </a:rPr>
                        <a:t>5,17</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ctr"/>
                      <a:r>
                        <a:rPr lang="es-CO" sz="1100" b="1" u="none" strike="noStrike" dirty="0">
                          <a:effectLst/>
                        </a:rPr>
                        <a:t>3,8</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ctr"/>
                      <a:r>
                        <a:rPr lang="es-CO" sz="1100" b="1" u="none" strike="noStrike" dirty="0">
                          <a:effectLst/>
                        </a:rPr>
                        <a:t>1,7</a:t>
                      </a:r>
                      <a:endParaRPr lang="es-CO" sz="1100" b="1" i="0" u="none" strike="noStrike" dirty="0">
                        <a:solidFill>
                          <a:srgbClr val="000000"/>
                        </a:solidFill>
                        <a:effectLst/>
                        <a:latin typeface="Calibri" panose="020F0502020204030204" pitchFamily="34" charset="0"/>
                      </a:endParaRPr>
                    </a:p>
                  </a:txBody>
                  <a:tcPr marL="9525" marR="9525" marT="9525" marB="0" anchor="ctr"/>
                </a:tc>
              </a:tr>
              <a:tr h="242143">
                <a:tc rowSpan="3">
                  <a:txBody>
                    <a:bodyPr/>
                    <a:lstStyle/>
                    <a:p>
                      <a:pPr algn="ctr" fontAlgn="ctr"/>
                      <a:r>
                        <a:rPr lang="es-CO" sz="1100" u="none" strike="noStrike">
                          <a:effectLst/>
                        </a:rPr>
                        <a:t>Necromasa</a:t>
                      </a:r>
                      <a:endParaRPr lang="es-CO"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s-CO" sz="1100" u="none" strike="noStrike">
                          <a:effectLst/>
                        </a:rPr>
                        <a:t>Hojarasca</a:t>
                      </a:r>
                      <a:endParaRPr lang="es-CO"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es-CO" sz="1200" u="none" strike="noStrike">
                          <a:effectLst/>
                        </a:rPr>
                        <a:t>5,6</a:t>
                      </a:r>
                      <a:endParaRPr lang="es-CO"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es-CO" sz="1200" u="none" strike="noStrike">
                          <a:effectLst/>
                        </a:rPr>
                        <a:t>2,2</a:t>
                      </a:r>
                      <a:endParaRPr lang="es-CO"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es-CO" sz="1100" u="none" strike="noStrike">
                          <a:effectLst/>
                        </a:rPr>
                        <a:t>1,8</a:t>
                      </a:r>
                      <a:endParaRPr lang="es-CO" sz="1100" b="0" i="0" u="none" strike="noStrike">
                        <a:solidFill>
                          <a:srgbClr val="000000"/>
                        </a:solidFill>
                        <a:effectLst/>
                        <a:latin typeface="Calibri" panose="020F0502020204030204" pitchFamily="34" charset="0"/>
                      </a:endParaRPr>
                    </a:p>
                  </a:txBody>
                  <a:tcPr marL="9525" marR="9525" marT="9525" marB="0" anchor="ctr"/>
                </a:tc>
              </a:tr>
              <a:tr h="242143">
                <a:tc vMerge="1">
                  <a:txBody>
                    <a:bodyPr/>
                    <a:lstStyle/>
                    <a:p>
                      <a:endParaRPr lang="es-CO"/>
                    </a:p>
                  </a:txBody>
                  <a:tcPr/>
                </a:tc>
                <a:tc>
                  <a:txBody>
                    <a:bodyPr/>
                    <a:lstStyle/>
                    <a:p>
                      <a:pPr algn="l" fontAlgn="ctr"/>
                      <a:r>
                        <a:rPr lang="es-CO" sz="1100" u="none" strike="noStrike">
                          <a:effectLst/>
                        </a:rPr>
                        <a:t>Madera muerta en pie</a:t>
                      </a:r>
                      <a:endParaRPr lang="es-CO"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es-CO" sz="1200" u="none" strike="noStrike">
                          <a:effectLst/>
                        </a:rPr>
                        <a:t>1,4</a:t>
                      </a:r>
                      <a:endParaRPr lang="es-CO"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es-CO" sz="1200" u="none" strike="noStrike">
                          <a:effectLst/>
                        </a:rPr>
                        <a:t>0,3</a:t>
                      </a:r>
                      <a:endParaRPr lang="es-CO"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es-CO" sz="1100" u="none" strike="noStrike">
                          <a:effectLst/>
                        </a:rPr>
                        <a:t>0,2</a:t>
                      </a:r>
                      <a:endParaRPr lang="es-CO" sz="1100" b="0" i="0" u="none" strike="noStrike">
                        <a:solidFill>
                          <a:srgbClr val="000000"/>
                        </a:solidFill>
                        <a:effectLst/>
                        <a:latin typeface="Calibri" panose="020F0502020204030204" pitchFamily="34" charset="0"/>
                      </a:endParaRPr>
                    </a:p>
                  </a:txBody>
                  <a:tcPr marL="9525" marR="9525" marT="9525" marB="0" anchor="ctr"/>
                </a:tc>
              </a:tr>
              <a:tr h="242143">
                <a:tc vMerge="1">
                  <a:txBody>
                    <a:bodyPr/>
                    <a:lstStyle/>
                    <a:p>
                      <a:endParaRPr lang="es-CO"/>
                    </a:p>
                  </a:txBody>
                  <a:tcPr/>
                </a:tc>
                <a:tc>
                  <a:txBody>
                    <a:bodyPr/>
                    <a:lstStyle/>
                    <a:p>
                      <a:pPr algn="l" fontAlgn="ctr"/>
                      <a:r>
                        <a:rPr lang="es-CO" sz="1100" u="none" strike="noStrike">
                          <a:effectLst/>
                        </a:rPr>
                        <a:t>Madera muerta caída</a:t>
                      </a:r>
                      <a:endParaRPr lang="es-CO" sz="11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es-CO" sz="1200" u="none" strike="noStrike">
                          <a:effectLst/>
                        </a:rPr>
                        <a:t>1,8</a:t>
                      </a:r>
                      <a:endParaRPr lang="es-CO"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es-CO" sz="1200" u="none" strike="noStrike">
                          <a:effectLst/>
                        </a:rPr>
                        <a:t>0</a:t>
                      </a:r>
                      <a:endParaRPr lang="es-CO"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es-CO" sz="1100" u="none" strike="noStrike">
                          <a:effectLst/>
                        </a:rPr>
                        <a:t>0,04</a:t>
                      </a:r>
                      <a:endParaRPr lang="es-CO" sz="1100" b="0" i="0" u="none" strike="noStrike">
                        <a:solidFill>
                          <a:srgbClr val="000000"/>
                        </a:solidFill>
                        <a:effectLst/>
                        <a:latin typeface="Calibri" panose="020F0502020204030204" pitchFamily="34" charset="0"/>
                      </a:endParaRPr>
                    </a:p>
                  </a:txBody>
                  <a:tcPr marL="9525" marR="9525" marT="9525" marB="0" anchor="ctr"/>
                </a:tc>
              </a:tr>
              <a:tr h="231137">
                <a:tc gridSpan="2">
                  <a:txBody>
                    <a:bodyPr/>
                    <a:lstStyle/>
                    <a:p>
                      <a:pPr algn="ctr" fontAlgn="ctr"/>
                      <a:r>
                        <a:rPr lang="es-CO" sz="1100" b="1" u="none" strike="noStrike" dirty="0">
                          <a:effectLst/>
                        </a:rPr>
                        <a:t>Subtotal</a:t>
                      </a:r>
                      <a:endParaRPr lang="es-CO" sz="1100" b="1"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s-CO"/>
                    </a:p>
                  </a:txBody>
                  <a:tcPr/>
                </a:tc>
                <a:tc>
                  <a:txBody>
                    <a:bodyPr/>
                    <a:lstStyle/>
                    <a:p>
                      <a:pPr algn="r" fontAlgn="ctr"/>
                      <a:r>
                        <a:rPr lang="es-CO" sz="1100" b="1" u="none" strike="noStrike" dirty="0">
                          <a:effectLst/>
                        </a:rPr>
                        <a:t>8,8</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ctr"/>
                      <a:r>
                        <a:rPr lang="es-CO" sz="1100" b="1" u="none" strike="noStrike" dirty="0">
                          <a:effectLst/>
                        </a:rPr>
                        <a:t>2,5</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ctr"/>
                      <a:r>
                        <a:rPr lang="es-CO" sz="1100" b="1" u="none" strike="noStrike" dirty="0">
                          <a:effectLst/>
                        </a:rPr>
                        <a:t>2,04</a:t>
                      </a:r>
                      <a:endParaRPr lang="es-CO" sz="1100" b="1" i="0" u="none" strike="noStrike" dirty="0">
                        <a:solidFill>
                          <a:srgbClr val="000000"/>
                        </a:solidFill>
                        <a:effectLst/>
                        <a:latin typeface="Calibri" panose="020F0502020204030204" pitchFamily="34" charset="0"/>
                      </a:endParaRPr>
                    </a:p>
                  </a:txBody>
                  <a:tcPr marL="9525" marR="9525" marT="9525" marB="0" anchor="ctr"/>
                </a:tc>
              </a:tr>
              <a:tr h="398436">
                <a:tc gridSpan="2">
                  <a:txBody>
                    <a:bodyPr/>
                    <a:lstStyle/>
                    <a:p>
                      <a:pPr algn="ctr" fontAlgn="ctr"/>
                      <a:r>
                        <a:rPr lang="es-CO" sz="1100" u="none" strike="noStrike">
                          <a:effectLst/>
                        </a:rPr>
                        <a:t>Total almacenamiento sin carbono orgánico</a:t>
                      </a:r>
                      <a:endParaRPr lang="es-CO" sz="1100" b="1" i="0" u="none" strike="noStrike">
                        <a:solidFill>
                          <a:srgbClr val="000000"/>
                        </a:solidFill>
                        <a:effectLst/>
                        <a:latin typeface="Calibri" panose="020F0502020204030204" pitchFamily="34" charset="0"/>
                      </a:endParaRPr>
                    </a:p>
                  </a:txBody>
                  <a:tcPr marL="9525" marR="9525" marT="9525" marB="0" anchor="ctr"/>
                </a:tc>
                <a:tc hMerge="1">
                  <a:txBody>
                    <a:bodyPr/>
                    <a:lstStyle/>
                    <a:p>
                      <a:endParaRPr lang="es-CO"/>
                    </a:p>
                  </a:txBody>
                  <a:tcPr/>
                </a:tc>
                <a:tc>
                  <a:txBody>
                    <a:bodyPr/>
                    <a:lstStyle/>
                    <a:p>
                      <a:pPr algn="r" fontAlgn="ctr"/>
                      <a:r>
                        <a:rPr lang="es-CO" sz="1100" u="none" strike="noStrike">
                          <a:effectLst/>
                        </a:rPr>
                        <a:t>42,27</a:t>
                      </a:r>
                      <a:endParaRPr lang="es-CO" sz="1100" b="1"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es-CO" sz="1100" u="none" strike="noStrike">
                          <a:effectLst/>
                        </a:rPr>
                        <a:t>30,1</a:t>
                      </a:r>
                      <a:endParaRPr lang="es-CO" sz="1100" b="1"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es-CO" sz="1100" u="none" strike="noStrike">
                          <a:effectLst/>
                        </a:rPr>
                        <a:t>13,04</a:t>
                      </a:r>
                      <a:endParaRPr lang="es-CO" sz="1100" b="1" i="0" u="none" strike="noStrike">
                        <a:solidFill>
                          <a:srgbClr val="000000"/>
                        </a:solidFill>
                        <a:effectLst/>
                        <a:latin typeface="Calibri" panose="020F0502020204030204" pitchFamily="34" charset="0"/>
                      </a:endParaRPr>
                    </a:p>
                  </a:txBody>
                  <a:tcPr marL="9525" marR="9525" marT="9525" marB="0" anchor="ctr"/>
                </a:tc>
              </a:tr>
              <a:tr h="242143">
                <a:tc gridSpan="2">
                  <a:txBody>
                    <a:bodyPr/>
                    <a:lstStyle/>
                    <a:p>
                      <a:pPr algn="ctr" fontAlgn="ctr"/>
                      <a:r>
                        <a:rPr lang="es-CO" sz="1100" u="none" strike="noStrike" dirty="0">
                          <a:solidFill>
                            <a:srgbClr val="FF0000"/>
                          </a:solidFill>
                          <a:effectLst/>
                        </a:rPr>
                        <a:t>Carbono orgánico del suelo</a:t>
                      </a:r>
                      <a:endParaRPr lang="es-CO" sz="1100" b="0" i="0" u="none" strike="noStrike" dirty="0">
                        <a:solidFill>
                          <a:srgbClr val="FF0000"/>
                        </a:solidFill>
                        <a:effectLst/>
                        <a:latin typeface="Calibri" panose="020F0502020204030204" pitchFamily="34" charset="0"/>
                      </a:endParaRPr>
                    </a:p>
                  </a:txBody>
                  <a:tcPr marL="9525" marR="9525" marT="9525" marB="0" anchor="ctr"/>
                </a:tc>
                <a:tc hMerge="1">
                  <a:txBody>
                    <a:bodyPr/>
                    <a:lstStyle/>
                    <a:p>
                      <a:endParaRPr lang="es-CO"/>
                    </a:p>
                  </a:txBody>
                  <a:tcPr/>
                </a:tc>
                <a:tc>
                  <a:txBody>
                    <a:bodyPr/>
                    <a:lstStyle/>
                    <a:p>
                      <a:pPr algn="r" fontAlgn="ctr"/>
                      <a:r>
                        <a:rPr lang="es-CO" sz="1200" u="none" strike="noStrike" dirty="0">
                          <a:solidFill>
                            <a:srgbClr val="FF0000"/>
                          </a:solidFill>
                          <a:effectLst/>
                        </a:rPr>
                        <a:t>101,3</a:t>
                      </a:r>
                      <a:endParaRPr lang="es-CO" sz="1200" b="0" i="0" u="none" strike="noStrike" dirty="0">
                        <a:solidFill>
                          <a:srgbClr val="FF0000"/>
                        </a:solidFill>
                        <a:effectLst/>
                        <a:latin typeface="Times New Roman" panose="02020603050405020304" pitchFamily="18" charset="0"/>
                      </a:endParaRPr>
                    </a:p>
                  </a:txBody>
                  <a:tcPr marL="9525" marR="9525" marT="9525" marB="0" anchor="ctr"/>
                </a:tc>
                <a:tc>
                  <a:txBody>
                    <a:bodyPr/>
                    <a:lstStyle/>
                    <a:p>
                      <a:pPr algn="r" fontAlgn="ctr"/>
                      <a:r>
                        <a:rPr lang="es-CO" sz="1200" u="none" strike="noStrike" dirty="0">
                          <a:solidFill>
                            <a:srgbClr val="FF0000"/>
                          </a:solidFill>
                          <a:effectLst/>
                        </a:rPr>
                        <a:t>114,2</a:t>
                      </a:r>
                      <a:endParaRPr lang="es-CO" sz="1200" b="0" i="0" u="none" strike="noStrike" dirty="0">
                        <a:solidFill>
                          <a:srgbClr val="FF0000"/>
                        </a:solidFill>
                        <a:effectLst/>
                        <a:latin typeface="Times New Roman" panose="02020603050405020304" pitchFamily="18" charset="0"/>
                      </a:endParaRPr>
                    </a:p>
                  </a:txBody>
                  <a:tcPr marL="9525" marR="9525" marT="9525" marB="0" anchor="ctr"/>
                </a:tc>
                <a:tc>
                  <a:txBody>
                    <a:bodyPr/>
                    <a:lstStyle/>
                    <a:p>
                      <a:pPr algn="r" fontAlgn="ctr"/>
                      <a:r>
                        <a:rPr lang="es-CO" sz="1100" u="none" strike="noStrike" dirty="0">
                          <a:solidFill>
                            <a:srgbClr val="FF0000"/>
                          </a:solidFill>
                          <a:effectLst/>
                        </a:rPr>
                        <a:t>183,3</a:t>
                      </a:r>
                      <a:endParaRPr lang="es-CO" sz="1100" b="0" i="0" u="none" strike="noStrike" dirty="0">
                        <a:solidFill>
                          <a:srgbClr val="FF0000"/>
                        </a:solidFill>
                        <a:effectLst/>
                        <a:latin typeface="Calibri" panose="020F0502020204030204" pitchFamily="34" charset="0"/>
                      </a:endParaRPr>
                    </a:p>
                  </a:txBody>
                  <a:tcPr marL="9525" marR="9525" marT="9525" marB="0" anchor="ctr"/>
                </a:tc>
              </a:tr>
              <a:tr h="231137">
                <a:tc gridSpan="2">
                  <a:txBody>
                    <a:bodyPr/>
                    <a:lstStyle/>
                    <a:p>
                      <a:pPr algn="ctr" fontAlgn="ctr"/>
                      <a:r>
                        <a:rPr lang="es-CO" sz="1400" b="1" u="none" strike="noStrike" dirty="0">
                          <a:effectLst/>
                        </a:rPr>
                        <a:t>Total carbono almacenado</a:t>
                      </a:r>
                      <a:endParaRPr lang="es-CO" sz="1400" b="1"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s-CO"/>
                    </a:p>
                  </a:txBody>
                  <a:tcPr/>
                </a:tc>
                <a:tc>
                  <a:txBody>
                    <a:bodyPr/>
                    <a:lstStyle/>
                    <a:p>
                      <a:pPr algn="r" fontAlgn="ctr"/>
                      <a:r>
                        <a:rPr lang="es-CO" sz="1400" b="1" u="none" strike="noStrike" dirty="0">
                          <a:effectLst/>
                        </a:rPr>
                        <a:t>143,57</a:t>
                      </a:r>
                      <a:endParaRPr lang="es-CO"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ctr"/>
                      <a:r>
                        <a:rPr lang="es-CO" sz="1400" b="1" u="none" strike="noStrike" dirty="0">
                          <a:effectLst/>
                        </a:rPr>
                        <a:t>144,3</a:t>
                      </a:r>
                      <a:endParaRPr lang="es-CO"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ctr"/>
                      <a:r>
                        <a:rPr lang="es-CO" sz="1400" b="1" u="none" strike="noStrike" dirty="0">
                          <a:effectLst/>
                        </a:rPr>
                        <a:t>196,34</a:t>
                      </a:r>
                      <a:endParaRPr lang="es-CO" sz="1400" b="1" i="0" u="none" strike="noStrike" dirty="0">
                        <a:solidFill>
                          <a:srgbClr val="000000"/>
                        </a:solidFill>
                        <a:effectLst/>
                        <a:latin typeface="Calibri" panose="020F0502020204030204" pitchFamily="34" charset="0"/>
                      </a:endParaRPr>
                    </a:p>
                  </a:txBody>
                  <a:tcPr marL="9525" marR="9525" marT="9525" marB="0" anchor="ctr"/>
                </a:tc>
              </a:tr>
            </a:tbl>
          </a:graphicData>
        </a:graphic>
      </p:graphicFrame>
      <p:sp>
        <p:nvSpPr>
          <p:cNvPr id="6" name="Rectángulo 5"/>
          <p:cNvSpPr/>
          <p:nvPr/>
        </p:nvSpPr>
        <p:spPr>
          <a:xfrm>
            <a:off x="467544" y="1093374"/>
            <a:ext cx="3871573" cy="369332"/>
          </a:xfrm>
          <a:prstGeom prst="rect">
            <a:avLst/>
          </a:prstGeom>
        </p:spPr>
        <p:txBody>
          <a:bodyPr wrap="none">
            <a:spAutoFit/>
          </a:bodyPr>
          <a:lstStyle/>
          <a:p>
            <a:r>
              <a:rPr lang="es-CO" dirty="0">
                <a:latin typeface="Times New Roman" panose="02020603050405020304" pitchFamily="18" charset="0"/>
                <a:ea typeface="Calibri" panose="020F0502020204030204" pitchFamily="34" charset="0"/>
              </a:rPr>
              <a:t>Distribución de carbono (t C/ha</a:t>
            </a:r>
            <a:r>
              <a:rPr lang="es-CO" dirty="0" smtClean="0">
                <a:latin typeface="Times New Roman" panose="02020603050405020304" pitchFamily="18" charset="0"/>
                <a:ea typeface="Calibri" panose="020F0502020204030204" pitchFamily="34" charset="0"/>
              </a:rPr>
              <a:t>)- Pacho</a:t>
            </a:r>
            <a:endParaRPr lang="es-CO" dirty="0"/>
          </a:p>
        </p:txBody>
      </p:sp>
      <p:sp>
        <p:nvSpPr>
          <p:cNvPr id="8" name="CuadroTexto 7"/>
          <p:cNvSpPr txBox="1"/>
          <p:nvPr/>
        </p:nvSpPr>
        <p:spPr>
          <a:xfrm>
            <a:off x="251520" y="5606731"/>
            <a:ext cx="4824536" cy="369332"/>
          </a:xfrm>
          <a:prstGeom prst="rect">
            <a:avLst/>
          </a:prstGeom>
          <a:noFill/>
        </p:spPr>
        <p:txBody>
          <a:bodyPr wrap="square" rtlCol="0">
            <a:spAutoFit/>
          </a:bodyPr>
          <a:lstStyle/>
          <a:p>
            <a:r>
              <a:rPr lang="es-CO" dirty="0" smtClean="0"/>
              <a:t>70-93% del carbono esta almacenado en el suelo</a:t>
            </a:r>
            <a:endParaRPr lang="es-CO" dirty="0"/>
          </a:p>
        </p:txBody>
      </p:sp>
      <p:pic>
        <p:nvPicPr>
          <p:cNvPr id="39" name="Imagen 38" descr="C:\Users\Usuario\Desktop\Priorización de información\Fotos 2da entrega\IMG_2529.JPG"/>
          <p:cNvPicPr/>
          <p:nvPr/>
        </p:nvPicPr>
        <p:blipFill>
          <a:blip r:embed="rId4" cstate="email">
            <a:extLst>
              <a:ext uri="{28A0092B-C50C-407E-A947-70E740481C1C}">
                <a14:useLocalDpi xmlns:a14="http://schemas.microsoft.com/office/drawing/2010/main"/>
              </a:ext>
            </a:extLst>
          </a:blip>
          <a:srcRect/>
          <a:stretch>
            <a:fillRect/>
          </a:stretch>
        </p:blipFill>
        <p:spPr bwMode="auto">
          <a:xfrm>
            <a:off x="6102490" y="1754352"/>
            <a:ext cx="2592288" cy="20260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879658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Subtítulo"/>
          <p:cNvSpPr txBox="1">
            <a:spLocks/>
          </p:cNvSpPr>
          <p:nvPr/>
        </p:nvSpPr>
        <p:spPr>
          <a:xfrm>
            <a:off x="1012235" y="35041"/>
            <a:ext cx="7462118" cy="44700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s-CO" b="1" dirty="0" smtClean="0">
                <a:solidFill>
                  <a:srgbClr val="BF9000"/>
                </a:solidFill>
              </a:rPr>
              <a:t>Resultados almacenamiento de carbono</a:t>
            </a:r>
            <a:endParaRPr lang="es-CO" dirty="0"/>
          </a:p>
        </p:txBody>
      </p:sp>
      <p:sp>
        <p:nvSpPr>
          <p:cNvPr id="6" name="Rectángulo 5"/>
          <p:cNvSpPr/>
          <p:nvPr/>
        </p:nvSpPr>
        <p:spPr>
          <a:xfrm>
            <a:off x="251521" y="652634"/>
            <a:ext cx="4320480" cy="646331"/>
          </a:xfrm>
          <a:prstGeom prst="rect">
            <a:avLst/>
          </a:prstGeom>
        </p:spPr>
        <p:txBody>
          <a:bodyPr wrap="square">
            <a:spAutoFit/>
          </a:bodyPr>
          <a:lstStyle/>
          <a:p>
            <a:pPr algn="ctr"/>
            <a:r>
              <a:rPr lang="es-CO" dirty="0">
                <a:latin typeface="Times New Roman" panose="02020603050405020304" pitchFamily="18" charset="0"/>
                <a:ea typeface="Calibri" panose="020F0502020204030204" pitchFamily="34" charset="0"/>
              </a:rPr>
              <a:t>Distribución de carbono (t C/ha</a:t>
            </a:r>
            <a:r>
              <a:rPr lang="es-CO" dirty="0" smtClean="0">
                <a:latin typeface="Times New Roman" panose="02020603050405020304" pitchFamily="18" charset="0"/>
                <a:ea typeface="Calibri" panose="020F0502020204030204" pitchFamily="34" charset="0"/>
              </a:rPr>
              <a:t>)- San Juan de Rioseco</a:t>
            </a:r>
            <a:endParaRPr lang="es-CO" dirty="0"/>
          </a:p>
        </p:txBody>
      </p:sp>
      <p:sp>
        <p:nvSpPr>
          <p:cNvPr id="8" name="CuadroTexto 7"/>
          <p:cNvSpPr txBox="1"/>
          <p:nvPr/>
        </p:nvSpPr>
        <p:spPr>
          <a:xfrm>
            <a:off x="251520" y="5105510"/>
            <a:ext cx="4320481" cy="648072"/>
          </a:xfrm>
          <a:prstGeom prst="rect">
            <a:avLst/>
          </a:prstGeom>
          <a:noFill/>
        </p:spPr>
        <p:txBody>
          <a:bodyPr wrap="square" rtlCol="0">
            <a:spAutoFit/>
          </a:bodyPr>
          <a:lstStyle/>
          <a:p>
            <a:pPr algn="ctr"/>
            <a:r>
              <a:rPr lang="es-CO" dirty="0" smtClean="0"/>
              <a:t>60-84% del carbono esta almacenado en el suelo</a:t>
            </a:r>
            <a:endParaRPr lang="es-CO" dirty="0"/>
          </a:p>
        </p:txBody>
      </p:sp>
      <p:graphicFrame>
        <p:nvGraphicFramePr>
          <p:cNvPr id="2" name="Tabla 1"/>
          <p:cNvGraphicFramePr>
            <a:graphicFrameLocks noGrp="1"/>
          </p:cNvGraphicFramePr>
          <p:nvPr>
            <p:extLst/>
          </p:nvPr>
        </p:nvGraphicFramePr>
        <p:xfrm>
          <a:off x="251520" y="1272309"/>
          <a:ext cx="4392488" cy="3636262"/>
        </p:xfrm>
        <a:graphic>
          <a:graphicData uri="http://schemas.openxmlformats.org/drawingml/2006/table">
            <a:tbl>
              <a:tblPr>
                <a:tableStyleId>{5C22544A-7EE6-4342-B048-85BDC9FD1C3A}</a:tableStyleId>
              </a:tblPr>
              <a:tblGrid>
                <a:gridCol w="958383"/>
                <a:gridCol w="1129849"/>
                <a:gridCol w="720080"/>
                <a:gridCol w="792088"/>
                <a:gridCol w="792088"/>
              </a:tblGrid>
              <a:tr h="218860">
                <a:tc rowSpan="2">
                  <a:txBody>
                    <a:bodyPr/>
                    <a:lstStyle/>
                    <a:p>
                      <a:pPr algn="ctr" fontAlgn="ctr"/>
                      <a:r>
                        <a:rPr lang="es-CO" sz="1100" b="1" u="none" strike="noStrike" dirty="0">
                          <a:effectLst/>
                        </a:rPr>
                        <a:t>Componente</a:t>
                      </a:r>
                      <a:endParaRPr lang="es-CO" sz="1100" b="1" i="0" u="none" strike="noStrike" dirty="0">
                        <a:solidFill>
                          <a:srgbClr val="000000"/>
                        </a:solidFill>
                        <a:effectLst/>
                        <a:latin typeface="Calibri" panose="020F0502020204030204" pitchFamily="34" charset="0"/>
                      </a:endParaRPr>
                    </a:p>
                  </a:txBody>
                  <a:tcPr marL="9525" marR="9525" marT="9525" marB="0" anchor="ctr"/>
                </a:tc>
                <a:tc rowSpan="2">
                  <a:txBody>
                    <a:bodyPr/>
                    <a:lstStyle/>
                    <a:p>
                      <a:pPr algn="ctr" fontAlgn="ctr"/>
                      <a:r>
                        <a:rPr lang="es-CO" sz="1100" b="1" u="none" strike="noStrike" dirty="0">
                          <a:effectLst/>
                        </a:rPr>
                        <a:t>Detalle</a:t>
                      </a:r>
                      <a:endParaRPr lang="es-CO" sz="1100" b="1" i="0" u="none" strike="noStrike" dirty="0">
                        <a:solidFill>
                          <a:srgbClr val="000000"/>
                        </a:solidFill>
                        <a:effectLst/>
                        <a:latin typeface="Calibri" panose="020F0502020204030204" pitchFamily="34" charset="0"/>
                      </a:endParaRPr>
                    </a:p>
                  </a:txBody>
                  <a:tcPr marL="9525" marR="9525" marT="9525" marB="0" anchor="ctr"/>
                </a:tc>
                <a:tc gridSpan="3">
                  <a:txBody>
                    <a:bodyPr/>
                    <a:lstStyle/>
                    <a:p>
                      <a:pPr algn="ctr" fontAlgn="ctr"/>
                      <a:r>
                        <a:rPr lang="es-CO" sz="1200" b="1" u="none" strike="noStrike">
                          <a:effectLst/>
                        </a:rPr>
                        <a:t>Nivel de sombrío</a:t>
                      </a:r>
                      <a:endParaRPr lang="es-CO" sz="1200" b="1" i="0" u="none" strike="noStrike">
                        <a:solidFill>
                          <a:srgbClr val="000000"/>
                        </a:solidFill>
                        <a:effectLst/>
                        <a:latin typeface="Times New Roman" panose="02020603050405020304" pitchFamily="18" charset="0"/>
                      </a:endParaRPr>
                    </a:p>
                  </a:txBody>
                  <a:tcPr marL="9525" marR="9525" marT="9525" marB="0" anchor="ctr"/>
                </a:tc>
                <a:tc hMerge="1">
                  <a:txBody>
                    <a:bodyPr/>
                    <a:lstStyle/>
                    <a:p>
                      <a:endParaRPr lang="es-CO"/>
                    </a:p>
                  </a:txBody>
                  <a:tcPr/>
                </a:tc>
                <a:tc hMerge="1">
                  <a:txBody>
                    <a:bodyPr/>
                    <a:lstStyle/>
                    <a:p>
                      <a:endParaRPr lang="es-CO"/>
                    </a:p>
                  </a:txBody>
                  <a:tcPr/>
                </a:tc>
              </a:tr>
              <a:tr h="218860">
                <a:tc vMerge="1">
                  <a:txBody>
                    <a:bodyPr/>
                    <a:lstStyle/>
                    <a:p>
                      <a:endParaRPr lang="es-CO"/>
                    </a:p>
                  </a:txBody>
                  <a:tcPr/>
                </a:tc>
                <a:tc vMerge="1">
                  <a:txBody>
                    <a:bodyPr/>
                    <a:lstStyle/>
                    <a:p>
                      <a:endParaRPr lang="es-CO"/>
                    </a:p>
                  </a:txBody>
                  <a:tcPr/>
                </a:tc>
                <a:tc>
                  <a:txBody>
                    <a:bodyPr/>
                    <a:lstStyle/>
                    <a:p>
                      <a:pPr algn="ctr" fontAlgn="ctr"/>
                      <a:r>
                        <a:rPr lang="es-CO" sz="1200" b="1" u="none" strike="noStrike" dirty="0">
                          <a:effectLst/>
                        </a:rPr>
                        <a:t>Alto</a:t>
                      </a:r>
                      <a:endParaRPr lang="es-CO"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200" b="1" u="none" strike="noStrike" dirty="0">
                          <a:effectLst/>
                        </a:rPr>
                        <a:t>Medio</a:t>
                      </a:r>
                      <a:endParaRPr lang="es-CO"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200" b="1" u="none" strike="noStrike" dirty="0">
                          <a:effectLst/>
                        </a:rPr>
                        <a:t>Bajo</a:t>
                      </a:r>
                      <a:endParaRPr lang="es-CO" sz="1200" b="1" i="0" u="none" strike="noStrike" dirty="0">
                        <a:solidFill>
                          <a:srgbClr val="000000"/>
                        </a:solidFill>
                        <a:effectLst/>
                        <a:latin typeface="Times New Roman" panose="02020603050405020304" pitchFamily="18" charset="0"/>
                      </a:endParaRPr>
                    </a:p>
                  </a:txBody>
                  <a:tcPr marL="9525" marR="9525" marT="9525" marB="0" anchor="ctr"/>
                </a:tc>
              </a:tr>
              <a:tr h="218860">
                <a:tc rowSpan="2">
                  <a:txBody>
                    <a:bodyPr/>
                    <a:lstStyle/>
                    <a:p>
                      <a:pPr algn="ctr" fontAlgn="ctr"/>
                      <a:r>
                        <a:rPr lang="es-CO" sz="1100" u="none" strike="noStrike">
                          <a:effectLst/>
                        </a:rPr>
                        <a:t>Biomasa aérea</a:t>
                      </a:r>
                      <a:endParaRPr lang="es-CO"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200" u="none" strike="noStrike" dirty="0">
                          <a:effectLst/>
                        </a:rPr>
                        <a:t>Árboles</a:t>
                      </a:r>
                      <a:endParaRPr lang="es-CO"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200" u="none" strike="noStrike">
                          <a:effectLst/>
                        </a:rPr>
                        <a:t>42,91</a:t>
                      </a:r>
                      <a:endParaRPr lang="es-CO"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200" u="none" strike="noStrike" dirty="0">
                          <a:effectLst/>
                        </a:rPr>
                        <a:t>32,27</a:t>
                      </a:r>
                      <a:endParaRPr lang="es-CO"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200" u="none" strike="noStrike">
                          <a:effectLst/>
                        </a:rPr>
                        <a:t>9,14</a:t>
                      </a:r>
                      <a:endParaRPr lang="es-CO" sz="1200" b="0" i="0" u="none" strike="noStrike">
                        <a:solidFill>
                          <a:srgbClr val="000000"/>
                        </a:solidFill>
                        <a:effectLst/>
                        <a:latin typeface="Times New Roman" panose="02020603050405020304" pitchFamily="18" charset="0"/>
                      </a:endParaRPr>
                    </a:p>
                  </a:txBody>
                  <a:tcPr marL="9525" marR="9525" marT="9525" marB="0" anchor="ctr"/>
                </a:tc>
              </a:tr>
              <a:tr h="218860">
                <a:tc vMerge="1">
                  <a:txBody>
                    <a:bodyPr/>
                    <a:lstStyle/>
                    <a:p>
                      <a:endParaRPr lang="es-CO"/>
                    </a:p>
                  </a:txBody>
                  <a:tcPr/>
                </a:tc>
                <a:tc>
                  <a:txBody>
                    <a:bodyPr/>
                    <a:lstStyle/>
                    <a:p>
                      <a:pPr algn="ctr" fontAlgn="ctr"/>
                      <a:r>
                        <a:rPr lang="es-CO" sz="1200" u="none" strike="noStrike" dirty="0">
                          <a:effectLst/>
                        </a:rPr>
                        <a:t>Cafetos</a:t>
                      </a:r>
                      <a:endParaRPr lang="es-CO"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200" u="none" strike="noStrike">
                          <a:effectLst/>
                        </a:rPr>
                        <a:t>1</a:t>
                      </a:r>
                      <a:endParaRPr lang="es-CO"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200" u="none" strike="noStrike" dirty="0">
                          <a:effectLst/>
                        </a:rPr>
                        <a:t>1,58</a:t>
                      </a:r>
                      <a:endParaRPr lang="es-CO"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200" u="none" strike="noStrike">
                          <a:effectLst/>
                        </a:rPr>
                        <a:t>1,03</a:t>
                      </a:r>
                      <a:endParaRPr lang="es-CO" sz="1200" b="0" i="0" u="none" strike="noStrike">
                        <a:solidFill>
                          <a:srgbClr val="000000"/>
                        </a:solidFill>
                        <a:effectLst/>
                        <a:latin typeface="Times New Roman" panose="02020603050405020304" pitchFamily="18" charset="0"/>
                      </a:endParaRPr>
                    </a:p>
                  </a:txBody>
                  <a:tcPr marL="9525" marR="9525" marT="9525" marB="0" anchor="ctr"/>
                </a:tc>
              </a:tr>
              <a:tr h="208912">
                <a:tc>
                  <a:txBody>
                    <a:bodyPr/>
                    <a:lstStyle/>
                    <a:p>
                      <a:pPr algn="ctr" fontAlgn="ctr"/>
                      <a:r>
                        <a:rPr lang="es-CO" sz="1100" b="1" u="none" strike="noStrike" dirty="0">
                          <a:effectLst/>
                        </a:rPr>
                        <a:t>Subtotal</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u="none" strike="noStrike" dirty="0">
                          <a:effectLst/>
                        </a:rPr>
                        <a:t> </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a:effectLst/>
                        </a:rPr>
                        <a:t>43,91</a:t>
                      </a:r>
                      <a:endParaRPr lang="es-CO"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33,85</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10,17</a:t>
                      </a:r>
                      <a:endParaRPr lang="es-CO" sz="1100" b="1" i="0" u="none" strike="noStrike" dirty="0">
                        <a:solidFill>
                          <a:srgbClr val="000000"/>
                        </a:solidFill>
                        <a:effectLst/>
                        <a:latin typeface="Calibri" panose="020F0502020204030204" pitchFamily="34" charset="0"/>
                      </a:endParaRPr>
                    </a:p>
                  </a:txBody>
                  <a:tcPr marL="9525" marR="9525" marT="9525" marB="0" anchor="ctr"/>
                </a:tc>
              </a:tr>
              <a:tr h="218860">
                <a:tc rowSpan="2">
                  <a:txBody>
                    <a:bodyPr/>
                    <a:lstStyle/>
                    <a:p>
                      <a:pPr algn="ctr" fontAlgn="ctr"/>
                      <a:r>
                        <a:rPr lang="es-CO" sz="1100" u="none" strike="noStrike">
                          <a:effectLst/>
                        </a:rPr>
                        <a:t>Raíces</a:t>
                      </a:r>
                      <a:endParaRPr lang="es-CO"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200" u="none" strike="noStrike">
                          <a:effectLst/>
                        </a:rPr>
                        <a:t>Árboles</a:t>
                      </a:r>
                      <a:endParaRPr lang="es-CO"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200" u="none" strike="noStrike" dirty="0">
                          <a:effectLst/>
                        </a:rPr>
                        <a:t>6,04</a:t>
                      </a:r>
                      <a:endParaRPr lang="es-CO"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200" u="none" strike="noStrike" dirty="0">
                          <a:effectLst/>
                        </a:rPr>
                        <a:t>5,12</a:t>
                      </a:r>
                      <a:endParaRPr lang="es-CO"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200" u="none" strike="noStrike" dirty="0">
                          <a:effectLst/>
                        </a:rPr>
                        <a:t>1,46</a:t>
                      </a:r>
                      <a:endParaRPr lang="es-CO" sz="1200" b="0" i="0" u="none" strike="noStrike" dirty="0">
                        <a:solidFill>
                          <a:srgbClr val="000000"/>
                        </a:solidFill>
                        <a:effectLst/>
                        <a:latin typeface="Times New Roman" panose="02020603050405020304" pitchFamily="18" charset="0"/>
                      </a:endParaRPr>
                    </a:p>
                  </a:txBody>
                  <a:tcPr marL="9525" marR="9525" marT="9525" marB="0" anchor="ctr"/>
                </a:tc>
              </a:tr>
              <a:tr h="218860">
                <a:tc vMerge="1">
                  <a:txBody>
                    <a:bodyPr/>
                    <a:lstStyle/>
                    <a:p>
                      <a:endParaRPr lang="es-CO"/>
                    </a:p>
                  </a:txBody>
                  <a:tcPr/>
                </a:tc>
                <a:tc>
                  <a:txBody>
                    <a:bodyPr/>
                    <a:lstStyle/>
                    <a:p>
                      <a:pPr algn="ctr" fontAlgn="ctr"/>
                      <a:r>
                        <a:rPr lang="es-CO" sz="1200" u="none" strike="noStrike">
                          <a:effectLst/>
                        </a:rPr>
                        <a:t>Cafetos</a:t>
                      </a:r>
                      <a:endParaRPr lang="es-CO"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200" u="none" strike="noStrike" dirty="0">
                          <a:effectLst/>
                        </a:rPr>
                        <a:t>0,38</a:t>
                      </a:r>
                      <a:endParaRPr lang="es-CO"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200" u="none" strike="noStrike">
                          <a:effectLst/>
                        </a:rPr>
                        <a:t>0,57</a:t>
                      </a:r>
                      <a:endParaRPr lang="es-CO"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200" u="none" strike="noStrike" dirty="0">
                          <a:effectLst/>
                        </a:rPr>
                        <a:t>0,39</a:t>
                      </a:r>
                      <a:endParaRPr lang="es-CO" sz="1200" b="0" i="0" u="none" strike="noStrike" dirty="0">
                        <a:solidFill>
                          <a:srgbClr val="000000"/>
                        </a:solidFill>
                        <a:effectLst/>
                        <a:latin typeface="Times New Roman" panose="02020603050405020304" pitchFamily="18" charset="0"/>
                      </a:endParaRPr>
                    </a:p>
                  </a:txBody>
                  <a:tcPr marL="9525" marR="9525" marT="9525" marB="0" anchor="ctr"/>
                </a:tc>
              </a:tr>
              <a:tr h="208912">
                <a:tc>
                  <a:txBody>
                    <a:bodyPr/>
                    <a:lstStyle/>
                    <a:p>
                      <a:pPr algn="ctr" fontAlgn="ctr"/>
                      <a:r>
                        <a:rPr lang="es-CO" sz="1100" b="1" u="none" strike="noStrike">
                          <a:effectLst/>
                        </a:rPr>
                        <a:t>Subtotal</a:t>
                      </a:r>
                      <a:endParaRPr lang="es-CO"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a:effectLst/>
                        </a:rPr>
                        <a:t> </a:t>
                      </a:r>
                      <a:endParaRPr lang="es-CO"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6,42</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a:effectLst/>
                        </a:rPr>
                        <a:t>5,69</a:t>
                      </a:r>
                      <a:endParaRPr lang="es-CO"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1,85</a:t>
                      </a:r>
                      <a:endParaRPr lang="es-CO" sz="1100" b="1" i="0" u="none" strike="noStrike" dirty="0">
                        <a:solidFill>
                          <a:srgbClr val="000000"/>
                        </a:solidFill>
                        <a:effectLst/>
                        <a:latin typeface="Calibri" panose="020F0502020204030204" pitchFamily="34" charset="0"/>
                      </a:endParaRPr>
                    </a:p>
                  </a:txBody>
                  <a:tcPr marL="9525" marR="9525" marT="9525" marB="0" anchor="ctr"/>
                </a:tc>
              </a:tr>
              <a:tr h="218860">
                <a:tc rowSpan="3">
                  <a:txBody>
                    <a:bodyPr/>
                    <a:lstStyle/>
                    <a:p>
                      <a:pPr algn="ctr" fontAlgn="ctr"/>
                      <a:r>
                        <a:rPr lang="es-CO" sz="1100" u="none" strike="noStrike">
                          <a:effectLst/>
                        </a:rPr>
                        <a:t>Necromasa</a:t>
                      </a:r>
                      <a:endParaRPr lang="es-CO"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u="none" strike="noStrike">
                          <a:effectLst/>
                        </a:rPr>
                        <a:t>Hojarasca</a:t>
                      </a:r>
                      <a:endParaRPr lang="es-CO"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200" u="none" strike="noStrike" dirty="0">
                          <a:effectLst/>
                        </a:rPr>
                        <a:t>3,6</a:t>
                      </a:r>
                      <a:endParaRPr lang="es-CO"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200" u="none" strike="noStrike" dirty="0">
                          <a:effectLst/>
                        </a:rPr>
                        <a:t>2,5</a:t>
                      </a:r>
                      <a:endParaRPr lang="es-CO"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100" u="none" strike="noStrike" dirty="0">
                          <a:effectLst/>
                        </a:rPr>
                        <a:t>1,8</a:t>
                      </a:r>
                      <a:endParaRPr lang="es-CO" sz="1100" b="0" i="0" u="none" strike="noStrike" dirty="0">
                        <a:solidFill>
                          <a:srgbClr val="000000"/>
                        </a:solidFill>
                        <a:effectLst/>
                        <a:latin typeface="Calibri" panose="020F0502020204030204" pitchFamily="34" charset="0"/>
                      </a:endParaRPr>
                    </a:p>
                  </a:txBody>
                  <a:tcPr marL="9525" marR="9525" marT="9525" marB="0" anchor="ctr"/>
                </a:tc>
              </a:tr>
              <a:tr h="218860">
                <a:tc vMerge="1">
                  <a:txBody>
                    <a:bodyPr/>
                    <a:lstStyle/>
                    <a:p>
                      <a:endParaRPr lang="es-CO"/>
                    </a:p>
                  </a:txBody>
                  <a:tcPr/>
                </a:tc>
                <a:tc>
                  <a:txBody>
                    <a:bodyPr/>
                    <a:lstStyle/>
                    <a:p>
                      <a:pPr algn="ctr" fontAlgn="ctr"/>
                      <a:r>
                        <a:rPr lang="es-CO" sz="1100" u="none" strike="noStrike">
                          <a:effectLst/>
                        </a:rPr>
                        <a:t>Madera muerta en pie</a:t>
                      </a:r>
                      <a:endParaRPr lang="es-CO"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200" u="none" strike="noStrike" dirty="0">
                          <a:effectLst/>
                        </a:rPr>
                        <a:t>1,1</a:t>
                      </a:r>
                      <a:endParaRPr lang="es-CO"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200" u="none" strike="noStrike" dirty="0">
                          <a:effectLst/>
                        </a:rPr>
                        <a:t>0,9</a:t>
                      </a:r>
                      <a:endParaRPr lang="es-CO"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100" u="none" strike="noStrike" dirty="0">
                          <a:effectLst/>
                        </a:rPr>
                        <a:t>2</a:t>
                      </a:r>
                      <a:endParaRPr lang="es-CO" sz="1100" b="0" i="0" u="none" strike="noStrike" dirty="0">
                        <a:solidFill>
                          <a:srgbClr val="000000"/>
                        </a:solidFill>
                        <a:effectLst/>
                        <a:latin typeface="Calibri" panose="020F0502020204030204" pitchFamily="34" charset="0"/>
                      </a:endParaRPr>
                    </a:p>
                  </a:txBody>
                  <a:tcPr marL="9525" marR="9525" marT="9525" marB="0" anchor="ctr"/>
                </a:tc>
              </a:tr>
              <a:tr h="218860">
                <a:tc vMerge="1">
                  <a:txBody>
                    <a:bodyPr/>
                    <a:lstStyle/>
                    <a:p>
                      <a:endParaRPr lang="es-CO"/>
                    </a:p>
                  </a:txBody>
                  <a:tcPr/>
                </a:tc>
                <a:tc>
                  <a:txBody>
                    <a:bodyPr/>
                    <a:lstStyle/>
                    <a:p>
                      <a:pPr algn="ctr" fontAlgn="ctr"/>
                      <a:r>
                        <a:rPr lang="es-CO" sz="1100" u="none" strike="noStrike">
                          <a:effectLst/>
                        </a:rPr>
                        <a:t>Madera muerta caída</a:t>
                      </a:r>
                      <a:endParaRPr lang="es-CO"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200" u="none" strike="noStrike" dirty="0">
                          <a:effectLst/>
                        </a:rPr>
                        <a:t>7,7</a:t>
                      </a:r>
                      <a:endParaRPr lang="es-CO"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200" u="none" strike="noStrike" dirty="0">
                          <a:effectLst/>
                        </a:rPr>
                        <a:t>4,7</a:t>
                      </a:r>
                      <a:endParaRPr lang="es-CO"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100" u="none" strike="noStrike" dirty="0">
                          <a:effectLst/>
                        </a:rPr>
                        <a:t>2,4</a:t>
                      </a:r>
                      <a:endParaRPr lang="es-CO" sz="1100" b="0" i="0" u="none" strike="noStrike" dirty="0">
                        <a:solidFill>
                          <a:srgbClr val="000000"/>
                        </a:solidFill>
                        <a:effectLst/>
                        <a:latin typeface="Calibri" panose="020F0502020204030204" pitchFamily="34" charset="0"/>
                      </a:endParaRPr>
                    </a:p>
                  </a:txBody>
                  <a:tcPr marL="9525" marR="9525" marT="9525" marB="0" anchor="ctr"/>
                </a:tc>
              </a:tr>
              <a:tr h="208912">
                <a:tc>
                  <a:txBody>
                    <a:bodyPr/>
                    <a:lstStyle/>
                    <a:p>
                      <a:pPr algn="ctr" fontAlgn="ctr"/>
                      <a:r>
                        <a:rPr lang="es-CO" sz="1100" b="1" u="none" strike="noStrike" dirty="0">
                          <a:effectLst/>
                        </a:rPr>
                        <a:t>Subtotal</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 </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a:effectLst/>
                        </a:rPr>
                        <a:t>12,4</a:t>
                      </a:r>
                      <a:endParaRPr lang="es-CO"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8,1</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6,2</a:t>
                      </a:r>
                      <a:endParaRPr lang="es-CO" sz="1100" b="1" i="0" u="none" strike="noStrike" dirty="0">
                        <a:solidFill>
                          <a:srgbClr val="000000"/>
                        </a:solidFill>
                        <a:effectLst/>
                        <a:latin typeface="Calibri" panose="020F0502020204030204" pitchFamily="34" charset="0"/>
                      </a:endParaRPr>
                    </a:p>
                  </a:txBody>
                  <a:tcPr marL="9525" marR="9525" marT="9525" marB="0" anchor="ctr"/>
                </a:tc>
              </a:tr>
              <a:tr h="360124">
                <a:tc gridSpan="2">
                  <a:txBody>
                    <a:bodyPr/>
                    <a:lstStyle/>
                    <a:p>
                      <a:pPr algn="ctr" fontAlgn="ctr"/>
                      <a:r>
                        <a:rPr lang="es-CO" sz="1100" u="none" strike="noStrike" dirty="0">
                          <a:effectLst/>
                        </a:rPr>
                        <a:t>Total almacenamiento sin carbono orgánico</a:t>
                      </a:r>
                      <a:endParaRPr lang="es-CO" sz="1100" b="1"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s-CO"/>
                    </a:p>
                  </a:txBody>
                  <a:tcPr/>
                </a:tc>
                <a:tc>
                  <a:txBody>
                    <a:bodyPr/>
                    <a:lstStyle/>
                    <a:p>
                      <a:pPr algn="ctr" fontAlgn="ctr"/>
                      <a:r>
                        <a:rPr lang="es-CO" sz="1100" u="none" strike="noStrike" dirty="0">
                          <a:effectLst/>
                        </a:rPr>
                        <a:t>62,73</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u="none" strike="noStrike" dirty="0">
                          <a:effectLst/>
                        </a:rPr>
                        <a:t>47,64</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u="none" strike="noStrike" dirty="0">
                          <a:effectLst/>
                        </a:rPr>
                        <a:t>18,22</a:t>
                      </a:r>
                      <a:endParaRPr lang="es-CO" sz="1100" b="1" i="0" u="none" strike="noStrike" dirty="0">
                        <a:solidFill>
                          <a:srgbClr val="000000"/>
                        </a:solidFill>
                        <a:effectLst/>
                        <a:latin typeface="Calibri" panose="020F0502020204030204" pitchFamily="34" charset="0"/>
                      </a:endParaRPr>
                    </a:p>
                  </a:txBody>
                  <a:tcPr marL="9525" marR="9525" marT="9525" marB="0" anchor="ctr"/>
                </a:tc>
              </a:tr>
              <a:tr h="218860">
                <a:tc gridSpan="2">
                  <a:txBody>
                    <a:bodyPr/>
                    <a:lstStyle/>
                    <a:p>
                      <a:pPr algn="ctr" fontAlgn="ctr"/>
                      <a:r>
                        <a:rPr lang="es-CO" sz="1100" u="none" strike="noStrike" dirty="0">
                          <a:effectLst/>
                        </a:rPr>
                        <a:t>Carbono orgánico del suelo</a:t>
                      </a:r>
                      <a:endParaRPr lang="es-CO" sz="1100" b="0"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s-CO"/>
                    </a:p>
                  </a:txBody>
                  <a:tcPr/>
                </a:tc>
                <a:tc>
                  <a:txBody>
                    <a:bodyPr/>
                    <a:lstStyle/>
                    <a:p>
                      <a:pPr algn="ctr" fontAlgn="ctr"/>
                      <a:r>
                        <a:rPr lang="es-CO" sz="1200" u="none" strike="noStrike" dirty="0">
                          <a:effectLst/>
                        </a:rPr>
                        <a:t>95,5</a:t>
                      </a:r>
                      <a:endParaRPr lang="es-CO"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200" u="none" strike="noStrike" dirty="0">
                          <a:effectLst/>
                        </a:rPr>
                        <a:t>100,2</a:t>
                      </a:r>
                      <a:endParaRPr lang="es-CO"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100" u="none" strike="noStrike" dirty="0">
                          <a:effectLst/>
                        </a:rPr>
                        <a:t>95,5</a:t>
                      </a:r>
                      <a:endParaRPr lang="es-CO" sz="1100" b="0" i="0" u="none" strike="noStrike" dirty="0">
                        <a:solidFill>
                          <a:srgbClr val="000000"/>
                        </a:solidFill>
                        <a:effectLst/>
                        <a:latin typeface="Calibri" panose="020F0502020204030204" pitchFamily="34" charset="0"/>
                      </a:endParaRPr>
                    </a:p>
                  </a:txBody>
                  <a:tcPr marL="9525" marR="9525" marT="9525" marB="0" anchor="ctr"/>
                </a:tc>
              </a:tr>
              <a:tr h="208912">
                <a:tc gridSpan="2">
                  <a:txBody>
                    <a:bodyPr/>
                    <a:lstStyle/>
                    <a:p>
                      <a:pPr algn="ctr" fontAlgn="ctr"/>
                      <a:r>
                        <a:rPr lang="es-CO" sz="1200" b="1" u="none" strike="noStrike" dirty="0">
                          <a:effectLst/>
                        </a:rPr>
                        <a:t>Total carbono almacenado</a:t>
                      </a:r>
                      <a:endParaRPr lang="es-CO" sz="1200" b="1"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s-CO"/>
                    </a:p>
                  </a:txBody>
                  <a:tcPr/>
                </a:tc>
                <a:tc>
                  <a:txBody>
                    <a:bodyPr/>
                    <a:lstStyle/>
                    <a:p>
                      <a:pPr algn="ctr" fontAlgn="ctr"/>
                      <a:r>
                        <a:rPr lang="es-CO" sz="1200" b="1" u="none" strike="noStrike" dirty="0">
                          <a:effectLst/>
                        </a:rPr>
                        <a:t>158,23</a:t>
                      </a:r>
                      <a:endParaRPr lang="es-CO" sz="12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200" b="1" u="none" strike="noStrike" dirty="0">
                          <a:effectLst/>
                        </a:rPr>
                        <a:t>147,84</a:t>
                      </a:r>
                      <a:endParaRPr lang="es-CO" sz="12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200" b="1" u="none" strike="noStrike" dirty="0">
                          <a:effectLst/>
                        </a:rPr>
                        <a:t>113,72</a:t>
                      </a:r>
                      <a:endParaRPr lang="es-CO" sz="1200" b="1" i="0" u="none" strike="noStrike" dirty="0">
                        <a:solidFill>
                          <a:srgbClr val="000000"/>
                        </a:solidFill>
                        <a:effectLst/>
                        <a:latin typeface="Calibri" panose="020F0502020204030204" pitchFamily="34" charset="0"/>
                      </a:endParaRPr>
                    </a:p>
                  </a:txBody>
                  <a:tcPr marL="9525" marR="9525" marT="9525" marB="0" anchor="ctr"/>
                </a:tc>
              </a:tr>
            </a:tbl>
          </a:graphicData>
        </a:graphic>
      </p:graphicFrame>
      <p:graphicFrame>
        <p:nvGraphicFramePr>
          <p:cNvPr id="3" name="Tabla 2"/>
          <p:cNvGraphicFramePr>
            <a:graphicFrameLocks noGrp="1"/>
          </p:cNvGraphicFramePr>
          <p:nvPr>
            <p:extLst/>
          </p:nvPr>
        </p:nvGraphicFramePr>
        <p:xfrm>
          <a:off x="4860032" y="1298965"/>
          <a:ext cx="4032448" cy="3642205"/>
        </p:xfrm>
        <a:graphic>
          <a:graphicData uri="http://schemas.openxmlformats.org/drawingml/2006/table">
            <a:tbl>
              <a:tblPr>
                <a:tableStyleId>{5C22544A-7EE6-4342-B048-85BDC9FD1C3A}</a:tableStyleId>
              </a:tblPr>
              <a:tblGrid>
                <a:gridCol w="927100"/>
                <a:gridCol w="1017116"/>
                <a:gridCol w="648072"/>
                <a:gridCol w="720080"/>
                <a:gridCol w="720080"/>
              </a:tblGrid>
              <a:tr h="217386">
                <a:tc rowSpan="2">
                  <a:txBody>
                    <a:bodyPr/>
                    <a:lstStyle/>
                    <a:p>
                      <a:pPr algn="ctr" fontAlgn="ctr"/>
                      <a:r>
                        <a:rPr lang="es-CO" sz="1100" b="1" u="none" strike="noStrike" dirty="0">
                          <a:effectLst/>
                        </a:rPr>
                        <a:t>Componente</a:t>
                      </a:r>
                      <a:endParaRPr lang="es-CO" sz="1100" b="1" i="0" u="none" strike="noStrike" dirty="0">
                        <a:solidFill>
                          <a:srgbClr val="000000"/>
                        </a:solidFill>
                        <a:effectLst/>
                        <a:latin typeface="Calibri" panose="020F0502020204030204" pitchFamily="34" charset="0"/>
                      </a:endParaRPr>
                    </a:p>
                  </a:txBody>
                  <a:tcPr marL="9525" marR="9525" marT="9525" marB="0" anchor="ctr"/>
                </a:tc>
                <a:tc rowSpan="2">
                  <a:txBody>
                    <a:bodyPr/>
                    <a:lstStyle/>
                    <a:p>
                      <a:pPr algn="ctr" fontAlgn="ctr"/>
                      <a:r>
                        <a:rPr lang="es-CO" sz="1100" b="1" u="none" strike="noStrike" dirty="0">
                          <a:effectLst/>
                        </a:rPr>
                        <a:t>Detalle</a:t>
                      </a:r>
                      <a:endParaRPr lang="es-CO" sz="1100" b="1" i="0" u="none" strike="noStrike" dirty="0">
                        <a:solidFill>
                          <a:srgbClr val="000000"/>
                        </a:solidFill>
                        <a:effectLst/>
                        <a:latin typeface="Calibri" panose="020F0502020204030204" pitchFamily="34" charset="0"/>
                      </a:endParaRPr>
                    </a:p>
                  </a:txBody>
                  <a:tcPr marL="9525" marR="9525" marT="9525" marB="0" anchor="ctr"/>
                </a:tc>
                <a:tc gridSpan="3">
                  <a:txBody>
                    <a:bodyPr/>
                    <a:lstStyle/>
                    <a:p>
                      <a:pPr algn="ctr" fontAlgn="ctr"/>
                      <a:r>
                        <a:rPr lang="es-CO" sz="1200" b="1" u="none" strike="noStrike" dirty="0">
                          <a:effectLst/>
                        </a:rPr>
                        <a:t>Nivel de sombrío </a:t>
                      </a:r>
                      <a:endParaRPr lang="es-CO" sz="1200" b="1" i="0" u="none" strike="noStrike" dirty="0">
                        <a:solidFill>
                          <a:srgbClr val="000000"/>
                        </a:solidFill>
                        <a:effectLst/>
                        <a:latin typeface="Times New Roman" panose="02020603050405020304" pitchFamily="18" charset="0"/>
                      </a:endParaRPr>
                    </a:p>
                  </a:txBody>
                  <a:tcPr marL="9525" marR="9525" marT="9525" marB="0" anchor="ctr"/>
                </a:tc>
                <a:tc hMerge="1">
                  <a:txBody>
                    <a:bodyPr/>
                    <a:lstStyle/>
                    <a:p>
                      <a:endParaRPr lang="es-CO"/>
                    </a:p>
                  </a:txBody>
                  <a:tcPr/>
                </a:tc>
                <a:tc hMerge="1">
                  <a:txBody>
                    <a:bodyPr/>
                    <a:lstStyle/>
                    <a:p>
                      <a:endParaRPr lang="es-CO"/>
                    </a:p>
                  </a:txBody>
                  <a:tcPr/>
                </a:tc>
              </a:tr>
              <a:tr h="217386">
                <a:tc vMerge="1">
                  <a:txBody>
                    <a:bodyPr/>
                    <a:lstStyle/>
                    <a:p>
                      <a:endParaRPr lang="es-CO"/>
                    </a:p>
                  </a:txBody>
                  <a:tcPr/>
                </a:tc>
                <a:tc vMerge="1">
                  <a:txBody>
                    <a:bodyPr/>
                    <a:lstStyle/>
                    <a:p>
                      <a:endParaRPr lang="es-CO"/>
                    </a:p>
                  </a:txBody>
                  <a:tcPr/>
                </a:tc>
                <a:tc>
                  <a:txBody>
                    <a:bodyPr/>
                    <a:lstStyle/>
                    <a:p>
                      <a:pPr algn="ctr" fontAlgn="ctr"/>
                      <a:r>
                        <a:rPr lang="es-CO" sz="1200" b="1" u="none" strike="noStrike" dirty="0">
                          <a:effectLst/>
                        </a:rPr>
                        <a:t>Alto</a:t>
                      </a:r>
                      <a:endParaRPr lang="es-CO"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200" b="1" u="none" strike="noStrike" dirty="0">
                          <a:effectLst/>
                        </a:rPr>
                        <a:t>Medio</a:t>
                      </a:r>
                      <a:endParaRPr lang="es-CO"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200" b="1" u="none" strike="noStrike" dirty="0">
                          <a:effectLst/>
                        </a:rPr>
                        <a:t>Bajo</a:t>
                      </a:r>
                      <a:endParaRPr lang="es-CO" sz="1200" b="1" i="0" u="none" strike="noStrike" dirty="0">
                        <a:solidFill>
                          <a:srgbClr val="000000"/>
                        </a:solidFill>
                        <a:effectLst/>
                        <a:latin typeface="Times New Roman" panose="02020603050405020304" pitchFamily="18" charset="0"/>
                      </a:endParaRPr>
                    </a:p>
                  </a:txBody>
                  <a:tcPr marL="9525" marR="9525" marT="9525" marB="0" anchor="ctr"/>
                </a:tc>
              </a:tr>
              <a:tr h="217386">
                <a:tc rowSpan="2">
                  <a:txBody>
                    <a:bodyPr/>
                    <a:lstStyle/>
                    <a:p>
                      <a:pPr algn="ctr" fontAlgn="ctr"/>
                      <a:r>
                        <a:rPr lang="es-CO" sz="1100" u="none" strike="noStrike">
                          <a:effectLst/>
                        </a:rPr>
                        <a:t>Biomasa aérea</a:t>
                      </a:r>
                      <a:endParaRPr lang="es-CO"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200" u="none" strike="noStrike" dirty="0">
                          <a:effectLst/>
                        </a:rPr>
                        <a:t>Árboles</a:t>
                      </a:r>
                      <a:endParaRPr lang="es-CO"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200" u="none" strike="noStrike" dirty="0">
                          <a:effectLst/>
                        </a:rPr>
                        <a:t>46,1</a:t>
                      </a:r>
                      <a:endParaRPr lang="es-CO"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200" u="none" strike="noStrike">
                          <a:effectLst/>
                        </a:rPr>
                        <a:t>34,6</a:t>
                      </a:r>
                      <a:endParaRPr lang="es-CO"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200" u="none" strike="noStrike">
                          <a:effectLst/>
                        </a:rPr>
                        <a:t>22,5</a:t>
                      </a:r>
                      <a:endParaRPr lang="es-CO" sz="1200" b="0" i="0" u="none" strike="noStrike">
                        <a:solidFill>
                          <a:srgbClr val="000000"/>
                        </a:solidFill>
                        <a:effectLst/>
                        <a:latin typeface="Times New Roman" panose="02020603050405020304" pitchFamily="18" charset="0"/>
                      </a:endParaRPr>
                    </a:p>
                  </a:txBody>
                  <a:tcPr marL="9525" marR="9525" marT="9525" marB="0" anchor="ctr"/>
                </a:tc>
              </a:tr>
              <a:tr h="217386">
                <a:tc vMerge="1">
                  <a:txBody>
                    <a:bodyPr/>
                    <a:lstStyle/>
                    <a:p>
                      <a:endParaRPr lang="es-CO"/>
                    </a:p>
                  </a:txBody>
                  <a:tcPr/>
                </a:tc>
                <a:tc>
                  <a:txBody>
                    <a:bodyPr/>
                    <a:lstStyle/>
                    <a:p>
                      <a:pPr algn="ctr" fontAlgn="ctr"/>
                      <a:r>
                        <a:rPr lang="es-CO" sz="1200" u="none" strike="noStrike" dirty="0">
                          <a:effectLst/>
                        </a:rPr>
                        <a:t>Cafetos</a:t>
                      </a:r>
                      <a:endParaRPr lang="es-CO"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200" u="none" strike="noStrike" dirty="0">
                          <a:effectLst/>
                        </a:rPr>
                        <a:t>1,4</a:t>
                      </a:r>
                      <a:endParaRPr lang="es-CO"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200" u="none" strike="noStrike" dirty="0">
                          <a:effectLst/>
                        </a:rPr>
                        <a:t>1,7</a:t>
                      </a:r>
                      <a:endParaRPr lang="es-CO"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200" u="none" strike="noStrike">
                          <a:effectLst/>
                        </a:rPr>
                        <a:t>2,4</a:t>
                      </a:r>
                      <a:endParaRPr lang="es-CO" sz="1200" b="0" i="0" u="none" strike="noStrike">
                        <a:solidFill>
                          <a:srgbClr val="000000"/>
                        </a:solidFill>
                        <a:effectLst/>
                        <a:latin typeface="Times New Roman" panose="02020603050405020304" pitchFamily="18" charset="0"/>
                      </a:endParaRPr>
                    </a:p>
                  </a:txBody>
                  <a:tcPr marL="9525" marR="9525" marT="9525" marB="0" anchor="ctr"/>
                </a:tc>
              </a:tr>
              <a:tr h="207505">
                <a:tc>
                  <a:txBody>
                    <a:bodyPr/>
                    <a:lstStyle/>
                    <a:p>
                      <a:pPr algn="ctr" fontAlgn="ctr"/>
                      <a:r>
                        <a:rPr lang="es-CO" sz="1100" b="1" u="none" strike="noStrike" dirty="0">
                          <a:effectLst/>
                        </a:rPr>
                        <a:t>Subtotal</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u="none" strike="noStrike">
                          <a:effectLst/>
                        </a:rPr>
                        <a:t> </a:t>
                      </a:r>
                      <a:endParaRPr lang="es-CO"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a:effectLst/>
                        </a:rPr>
                        <a:t>47,5</a:t>
                      </a:r>
                      <a:endParaRPr lang="es-CO"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36,3</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24,9</a:t>
                      </a:r>
                      <a:endParaRPr lang="es-CO" sz="1100" b="1" i="0" u="none" strike="noStrike" dirty="0">
                        <a:solidFill>
                          <a:srgbClr val="000000"/>
                        </a:solidFill>
                        <a:effectLst/>
                        <a:latin typeface="Calibri" panose="020F0502020204030204" pitchFamily="34" charset="0"/>
                      </a:endParaRPr>
                    </a:p>
                  </a:txBody>
                  <a:tcPr marL="9525" marR="9525" marT="9525" marB="0" anchor="ctr"/>
                </a:tc>
              </a:tr>
              <a:tr h="217386">
                <a:tc rowSpan="2">
                  <a:txBody>
                    <a:bodyPr/>
                    <a:lstStyle/>
                    <a:p>
                      <a:pPr algn="ctr" fontAlgn="ctr"/>
                      <a:r>
                        <a:rPr lang="es-CO" sz="1100" u="none" strike="noStrike">
                          <a:effectLst/>
                        </a:rPr>
                        <a:t>Raíces</a:t>
                      </a:r>
                      <a:endParaRPr lang="es-CO"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200" u="none" strike="noStrike">
                          <a:effectLst/>
                        </a:rPr>
                        <a:t>Árboles</a:t>
                      </a:r>
                      <a:endParaRPr lang="es-CO"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200" u="none" strike="noStrike">
                          <a:effectLst/>
                        </a:rPr>
                        <a:t>6,9</a:t>
                      </a:r>
                      <a:endParaRPr lang="es-CO"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200" u="none" strike="noStrike">
                          <a:effectLst/>
                        </a:rPr>
                        <a:t>5,1</a:t>
                      </a:r>
                      <a:endParaRPr lang="es-CO"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200" u="none" strike="noStrike">
                          <a:effectLst/>
                        </a:rPr>
                        <a:t>2,9</a:t>
                      </a:r>
                      <a:endParaRPr lang="es-CO" sz="1200" b="0" i="0" u="none" strike="noStrike">
                        <a:solidFill>
                          <a:srgbClr val="000000"/>
                        </a:solidFill>
                        <a:effectLst/>
                        <a:latin typeface="Times New Roman" panose="02020603050405020304" pitchFamily="18" charset="0"/>
                      </a:endParaRPr>
                    </a:p>
                  </a:txBody>
                  <a:tcPr marL="9525" marR="9525" marT="9525" marB="0" anchor="ctr"/>
                </a:tc>
              </a:tr>
              <a:tr h="217386">
                <a:tc vMerge="1">
                  <a:txBody>
                    <a:bodyPr/>
                    <a:lstStyle/>
                    <a:p>
                      <a:endParaRPr lang="es-CO"/>
                    </a:p>
                  </a:txBody>
                  <a:tcPr/>
                </a:tc>
                <a:tc>
                  <a:txBody>
                    <a:bodyPr/>
                    <a:lstStyle/>
                    <a:p>
                      <a:pPr algn="ctr" fontAlgn="ctr"/>
                      <a:r>
                        <a:rPr lang="es-CO" sz="1200" u="none" strike="noStrike" dirty="0">
                          <a:effectLst/>
                        </a:rPr>
                        <a:t>Cafetos</a:t>
                      </a:r>
                      <a:endParaRPr lang="es-CO"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200" u="none" strike="noStrike">
                          <a:effectLst/>
                        </a:rPr>
                        <a:t>0,5</a:t>
                      </a:r>
                      <a:endParaRPr lang="es-CO"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200" u="none" strike="noStrike">
                          <a:effectLst/>
                        </a:rPr>
                        <a:t>0,6</a:t>
                      </a:r>
                      <a:endParaRPr lang="es-CO"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200" u="none" strike="noStrike" dirty="0">
                          <a:effectLst/>
                        </a:rPr>
                        <a:t>0,8</a:t>
                      </a:r>
                      <a:endParaRPr lang="es-CO" sz="1200" b="0" i="0" u="none" strike="noStrike" dirty="0">
                        <a:solidFill>
                          <a:srgbClr val="000000"/>
                        </a:solidFill>
                        <a:effectLst/>
                        <a:latin typeface="Times New Roman" panose="02020603050405020304" pitchFamily="18" charset="0"/>
                      </a:endParaRPr>
                    </a:p>
                  </a:txBody>
                  <a:tcPr marL="9525" marR="9525" marT="9525" marB="0" anchor="ctr"/>
                </a:tc>
              </a:tr>
              <a:tr h="207505">
                <a:tc>
                  <a:txBody>
                    <a:bodyPr/>
                    <a:lstStyle/>
                    <a:p>
                      <a:pPr algn="ctr" fontAlgn="ctr"/>
                      <a:r>
                        <a:rPr lang="es-CO" sz="1100" b="1" u="none" strike="noStrike">
                          <a:effectLst/>
                        </a:rPr>
                        <a:t>Subtotal</a:t>
                      </a:r>
                      <a:endParaRPr lang="es-CO"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a:effectLst/>
                        </a:rPr>
                        <a:t> </a:t>
                      </a:r>
                      <a:endParaRPr lang="es-CO"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a:effectLst/>
                        </a:rPr>
                        <a:t>7,4</a:t>
                      </a:r>
                      <a:endParaRPr lang="es-CO"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a:effectLst/>
                        </a:rPr>
                        <a:t>5,7</a:t>
                      </a:r>
                      <a:endParaRPr lang="es-CO"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3,7</a:t>
                      </a:r>
                      <a:endParaRPr lang="es-CO" sz="1100" b="1" i="0" u="none" strike="noStrike" dirty="0">
                        <a:solidFill>
                          <a:srgbClr val="000000"/>
                        </a:solidFill>
                        <a:effectLst/>
                        <a:latin typeface="Calibri" panose="020F0502020204030204" pitchFamily="34" charset="0"/>
                      </a:endParaRPr>
                    </a:p>
                  </a:txBody>
                  <a:tcPr marL="9525" marR="9525" marT="9525" marB="0" anchor="ctr"/>
                </a:tc>
              </a:tr>
              <a:tr h="217386">
                <a:tc rowSpan="3">
                  <a:txBody>
                    <a:bodyPr/>
                    <a:lstStyle/>
                    <a:p>
                      <a:pPr algn="ctr" fontAlgn="ctr"/>
                      <a:r>
                        <a:rPr lang="es-CO" sz="1100" u="none" strike="noStrike">
                          <a:effectLst/>
                        </a:rPr>
                        <a:t>Necromasa</a:t>
                      </a:r>
                      <a:endParaRPr lang="es-CO"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u="none" strike="noStrike">
                          <a:effectLst/>
                        </a:rPr>
                        <a:t>Hojarasca</a:t>
                      </a:r>
                      <a:endParaRPr lang="es-CO"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200" u="none" strike="noStrike">
                          <a:effectLst/>
                        </a:rPr>
                        <a:t>4,3</a:t>
                      </a:r>
                      <a:endParaRPr lang="es-CO"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200" u="none" strike="noStrike">
                          <a:effectLst/>
                        </a:rPr>
                        <a:t>3,2</a:t>
                      </a:r>
                      <a:endParaRPr lang="es-CO"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100" u="none" strike="noStrike" dirty="0">
                          <a:effectLst/>
                        </a:rPr>
                        <a:t>3,7</a:t>
                      </a:r>
                      <a:endParaRPr lang="es-CO" sz="1100" b="0" i="0" u="none" strike="noStrike" dirty="0">
                        <a:solidFill>
                          <a:srgbClr val="000000"/>
                        </a:solidFill>
                        <a:effectLst/>
                        <a:latin typeface="Calibri" panose="020F0502020204030204" pitchFamily="34" charset="0"/>
                      </a:endParaRPr>
                    </a:p>
                  </a:txBody>
                  <a:tcPr marL="9525" marR="9525" marT="9525" marB="0" anchor="ctr"/>
                </a:tc>
              </a:tr>
              <a:tr h="357699">
                <a:tc vMerge="1">
                  <a:txBody>
                    <a:bodyPr/>
                    <a:lstStyle/>
                    <a:p>
                      <a:endParaRPr lang="es-CO"/>
                    </a:p>
                  </a:txBody>
                  <a:tcPr/>
                </a:tc>
                <a:tc>
                  <a:txBody>
                    <a:bodyPr/>
                    <a:lstStyle/>
                    <a:p>
                      <a:pPr algn="ctr" fontAlgn="ctr"/>
                      <a:r>
                        <a:rPr lang="es-CO" sz="1100" u="none" strike="noStrike">
                          <a:effectLst/>
                        </a:rPr>
                        <a:t>Madera muerta en pie</a:t>
                      </a:r>
                      <a:endParaRPr lang="es-CO"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200" u="none" strike="noStrike">
                          <a:effectLst/>
                        </a:rPr>
                        <a:t>1</a:t>
                      </a:r>
                      <a:endParaRPr lang="es-CO"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200" u="none" strike="noStrike">
                          <a:effectLst/>
                        </a:rPr>
                        <a:t>1,2</a:t>
                      </a:r>
                      <a:endParaRPr lang="es-CO"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100" u="none" strike="noStrike" dirty="0">
                          <a:effectLst/>
                        </a:rPr>
                        <a:t>0,7</a:t>
                      </a:r>
                      <a:endParaRPr lang="es-CO" sz="1100" b="0" i="0" u="none" strike="noStrike" dirty="0">
                        <a:solidFill>
                          <a:srgbClr val="000000"/>
                        </a:solidFill>
                        <a:effectLst/>
                        <a:latin typeface="Calibri" panose="020F0502020204030204" pitchFamily="34" charset="0"/>
                      </a:endParaRPr>
                    </a:p>
                  </a:txBody>
                  <a:tcPr marL="9525" marR="9525" marT="9525" marB="0" anchor="ctr"/>
                </a:tc>
              </a:tr>
              <a:tr h="357699">
                <a:tc vMerge="1">
                  <a:txBody>
                    <a:bodyPr/>
                    <a:lstStyle/>
                    <a:p>
                      <a:endParaRPr lang="es-CO"/>
                    </a:p>
                  </a:txBody>
                  <a:tcPr/>
                </a:tc>
                <a:tc>
                  <a:txBody>
                    <a:bodyPr/>
                    <a:lstStyle/>
                    <a:p>
                      <a:pPr algn="ctr" fontAlgn="ctr"/>
                      <a:r>
                        <a:rPr lang="es-CO" sz="1100" u="none" strike="noStrike">
                          <a:effectLst/>
                        </a:rPr>
                        <a:t>Madera muerta caída</a:t>
                      </a:r>
                      <a:endParaRPr lang="es-CO"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200" u="none" strike="noStrike">
                          <a:effectLst/>
                        </a:rPr>
                        <a:t>2,3</a:t>
                      </a:r>
                      <a:endParaRPr lang="es-CO"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200" u="none" strike="noStrike">
                          <a:effectLst/>
                        </a:rPr>
                        <a:t>1,9</a:t>
                      </a:r>
                      <a:endParaRPr lang="es-CO"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100" u="none" strike="noStrike">
                          <a:effectLst/>
                        </a:rPr>
                        <a:t>4,8</a:t>
                      </a:r>
                      <a:endParaRPr lang="es-CO" sz="1100" b="0" i="0" u="none" strike="noStrike">
                        <a:solidFill>
                          <a:srgbClr val="000000"/>
                        </a:solidFill>
                        <a:effectLst/>
                        <a:latin typeface="Calibri" panose="020F0502020204030204" pitchFamily="34" charset="0"/>
                      </a:endParaRPr>
                    </a:p>
                  </a:txBody>
                  <a:tcPr marL="9525" marR="9525" marT="9525" marB="0" anchor="ctr"/>
                </a:tc>
              </a:tr>
              <a:tr h="207505">
                <a:tc>
                  <a:txBody>
                    <a:bodyPr/>
                    <a:lstStyle/>
                    <a:p>
                      <a:pPr algn="ctr" fontAlgn="ctr"/>
                      <a:r>
                        <a:rPr lang="es-CO" sz="1100" b="1" u="none" strike="noStrike" dirty="0">
                          <a:effectLst/>
                        </a:rPr>
                        <a:t>Subtotal</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 </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7,6</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6,3</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9,2</a:t>
                      </a:r>
                      <a:endParaRPr lang="es-CO" sz="1100" b="1" i="0" u="none" strike="noStrike" dirty="0">
                        <a:solidFill>
                          <a:srgbClr val="000000"/>
                        </a:solidFill>
                        <a:effectLst/>
                        <a:latin typeface="Calibri" panose="020F0502020204030204" pitchFamily="34" charset="0"/>
                      </a:endParaRPr>
                    </a:p>
                  </a:txBody>
                  <a:tcPr marL="9525" marR="9525" marT="9525" marB="0" anchor="ctr"/>
                </a:tc>
              </a:tr>
              <a:tr h="357699">
                <a:tc gridSpan="2">
                  <a:txBody>
                    <a:bodyPr/>
                    <a:lstStyle/>
                    <a:p>
                      <a:pPr algn="ctr" fontAlgn="ctr"/>
                      <a:r>
                        <a:rPr lang="es-CO" sz="1100" u="none" strike="noStrike">
                          <a:effectLst/>
                        </a:rPr>
                        <a:t>Total almacenamiento sin carbono orgánico</a:t>
                      </a:r>
                      <a:endParaRPr lang="es-CO" sz="1100" b="1" i="0" u="none" strike="noStrike">
                        <a:solidFill>
                          <a:srgbClr val="000000"/>
                        </a:solidFill>
                        <a:effectLst/>
                        <a:latin typeface="Calibri" panose="020F0502020204030204" pitchFamily="34" charset="0"/>
                      </a:endParaRPr>
                    </a:p>
                  </a:txBody>
                  <a:tcPr marL="9525" marR="9525" marT="9525" marB="0" anchor="ctr"/>
                </a:tc>
                <a:tc hMerge="1">
                  <a:txBody>
                    <a:bodyPr/>
                    <a:lstStyle/>
                    <a:p>
                      <a:endParaRPr lang="es-CO"/>
                    </a:p>
                  </a:txBody>
                  <a:tcPr/>
                </a:tc>
                <a:tc>
                  <a:txBody>
                    <a:bodyPr/>
                    <a:lstStyle/>
                    <a:p>
                      <a:pPr algn="ctr" fontAlgn="ctr"/>
                      <a:r>
                        <a:rPr lang="es-CO" sz="1100" u="none" strike="noStrike">
                          <a:effectLst/>
                        </a:rPr>
                        <a:t>62,5</a:t>
                      </a:r>
                      <a:endParaRPr lang="es-CO"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u="none" strike="noStrike">
                          <a:effectLst/>
                        </a:rPr>
                        <a:t>48,3</a:t>
                      </a:r>
                      <a:endParaRPr lang="es-CO"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u="none" strike="noStrike" dirty="0">
                          <a:effectLst/>
                        </a:rPr>
                        <a:t>37,8</a:t>
                      </a:r>
                      <a:endParaRPr lang="es-CO" sz="1100" b="1" i="0" u="none" strike="noStrike" dirty="0">
                        <a:solidFill>
                          <a:srgbClr val="000000"/>
                        </a:solidFill>
                        <a:effectLst/>
                        <a:latin typeface="Calibri" panose="020F0502020204030204" pitchFamily="34" charset="0"/>
                      </a:endParaRPr>
                    </a:p>
                  </a:txBody>
                  <a:tcPr marL="9525" marR="9525" marT="9525" marB="0" anchor="ctr"/>
                </a:tc>
              </a:tr>
              <a:tr h="217386">
                <a:tc gridSpan="2">
                  <a:txBody>
                    <a:bodyPr/>
                    <a:lstStyle/>
                    <a:p>
                      <a:pPr algn="ctr" fontAlgn="ctr"/>
                      <a:r>
                        <a:rPr lang="es-CO" sz="1100" u="none" strike="noStrike">
                          <a:effectLst/>
                        </a:rPr>
                        <a:t>Carbono orgánico del suelo</a:t>
                      </a:r>
                      <a:endParaRPr lang="es-CO" sz="1100" b="0" i="0" u="none" strike="noStrike">
                        <a:solidFill>
                          <a:srgbClr val="000000"/>
                        </a:solidFill>
                        <a:effectLst/>
                        <a:latin typeface="Calibri" panose="020F0502020204030204" pitchFamily="34" charset="0"/>
                      </a:endParaRPr>
                    </a:p>
                  </a:txBody>
                  <a:tcPr marL="9525" marR="9525" marT="9525" marB="0" anchor="ctr"/>
                </a:tc>
                <a:tc hMerge="1">
                  <a:txBody>
                    <a:bodyPr/>
                    <a:lstStyle/>
                    <a:p>
                      <a:endParaRPr lang="es-CO"/>
                    </a:p>
                  </a:txBody>
                  <a:tcPr/>
                </a:tc>
                <a:tc>
                  <a:txBody>
                    <a:bodyPr/>
                    <a:lstStyle/>
                    <a:p>
                      <a:pPr algn="ctr" fontAlgn="ctr"/>
                      <a:r>
                        <a:rPr lang="es-CO" sz="1200" u="none" strike="noStrike">
                          <a:effectLst/>
                        </a:rPr>
                        <a:t>121</a:t>
                      </a:r>
                      <a:endParaRPr lang="es-CO"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200" u="none" strike="noStrike">
                          <a:effectLst/>
                        </a:rPr>
                        <a:t>182,1</a:t>
                      </a:r>
                      <a:endParaRPr lang="es-CO"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CO" sz="1100" u="none" strike="noStrike" dirty="0">
                          <a:effectLst/>
                        </a:rPr>
                        <a:t>109,9</a:t>
                      </a:r>
                      <a:endParaRPr lang="es-CO" sz="1100" b="0" i="0" u="none" strike="noStrike" dirty="0">
                        <a:solidFill>
                          <a:srgbClr val="000000"/>
                        </a:solidFill>
                        <a:effectLst/>
                        <a:latin typeface="Calibri" panose="020F0502020204030204" pitchFamily="34" charset="0"/>
                      </a:endParaRPr>
                    </a:p>
                  </a:txBody>
                  <a:tcPr marL="9525" marR="9525" marT="9525" marB="0" anchor="ctr"/>
                </a:tc>
              </a:tr>
              <a:tr h="207505">
                <a:tc gridSpan="2">
                  <a:txBody>
                    <a:bodyPr/>
                    <a:lstStyle/>
                    <a:p>
                      <a:pPr algn="ctr" fontAlgn="ctr"/>
                      <a:r>
                        <a:rPr lang="es-CO" sz="1200" b="1" u="none" strike="noStrike" dirty="0">
                          <a:effectLst/>
                        </a:rPr>
                        <a:t>Total carbono almacenado</a:t>
                      </a:r>
                      <a:endParaRPr lang="es-CO" sz="1200" b="1"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s-CO"/>
                    </a:p>
                  </a:txBody>
                  <a:tcPr/>
                </a:tc>
                <a:tc>
                  <a:txBody>
                    <a:bodyPr/>
                    <a:lstStyle/>
                    <a:p>
                      <a:pPr algn="ctr" fontAlgn="ctr"/>
                      <a:r>
                        <a:rPr lang="es-CO" sz="1200" b="1" u="none" strike="noStrike" dirty="0">
                          <a:effectLst/>
                        </a:rPr>
                        <a:t>183,5</a:t>
                      </a:r>
                      <a:endParaRPr lang="es-CO" sz="12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200" b="1" u="none" strike="noStrike" dirty="0">
                          <a:effectLst/>
                        </a:rPr>
                        <a:t>230,4</a:t>
                      </a:r>
                      <a:endParaRPr lang="es-CO" sz="12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200" b="1" u="none" strike="noStrike" dirty="0">
                          <a:effectLst/>
                        </a:rPr>
                        <a:t>147,7</a:t>
                      </a:r>
                      <a:endParaRPr lang="es-CO" sz="1200" b="1" i="0" u="none" strike="noStrike" dirty="0">
                        <a:solidFill>
                          <a:srgbClr val="000000"/>
                        </a:solidFill>
                        <a:effectLst/>
                        <a:latin typeface="Calibri" panose="020F0502020204030204" pitchFamily="34" charset="0"/>
                      </a:endParaRPr>
                    </a:p>
                  </a:txBody>
                  <a:tcPr marL="9525" marR="9525" marT="9525" marB="0" anchor="ctr"/>
                </a:tc>
              </a:tr>
            </a:tbl>
          </a:graphicData>
        </a:graphic>
      </p:graphicFrame>
      <p:sp>
        <p:nvSpPr>
          <p:cNvPr id="14" name="Rectángulo 13"/>
          <p:cNvSpPr/>
          <p:nvPr/>
        </p:nvSpPr>
        <p:spPr>
          <a:xfrm>
            <a:off x="4772259" y="650893"/>
            <a:ext cx="4320480" cy="646331"/>
          </a:xfrm>
          <a:prstGeom prst="rect">
            <a:avLst/>
          </a:prstGeom>
        </p:spPr>
        <p:txBody>
          <a:bodyPr wrap="square">
            <a:spAutoFit/>
          </a:bodyPr>
          <a:lstStyle/>
          <a:p>
            <a:pPr algn="ctr"/>
            <a:r>
              <a:rPr lang="es-CO" dirty="0">
                <a:latin typeface="Times New Roman" panose="02020603050405020304" pitchFamily="18" charset="0"/>
                <a:ea typeface="Calibri" panose="020F0502020204030204" pitchFamily="34" charset="0"/>
              </a:rPr>
              <a:t>Distribución de carbono (t C/ha</a:t>
            </a:r>
            <a:r>
              <a:rPr lang="es-CO" dirty="0" smtClean="0">
                <a:latin typeface="Times New Roman" panose="02020603050405020304" pitchFamily="18" charset="0"/>
                <a:ea typeface="Calibri" panose="020F0502020204030204" pitchFamily="34" charset="0"/>
              </a:rPr>
              <a:t>)-</a:t>
            </a:r>
          </a:p>
          <a:p>
            <a:pPr algn="ctr"/>
            <a:r>
              <a:rPr lang="es-CO" dirty="0" smtClean="0">
                <a:latin typeface="Times New Roman" panose="02020603050405020304" pitchFamily="18" charset="0"/>
              </a:rPr>
              <a:t>Tibacuy</a:t>
            </a:r>
            <a:endParaRPr lang="es-CO" dirty="0"/>
          </a:p>
        </p:txBody>
      </p:sp>
      <p:sp>
        <p:nvSpPr>
          <p:cNvPr id="15" name="CuadroTexto 14"/>
          <p:cNvSpPr txBox="1"/>
          <p:nvPr/>
        </p:nvSpPr>
        <p:spPr>
          <a:xfrm>
            <a:off x="4743294" y="5084602"/>
            <a:ext cx="4320481" cy="646331"/>
          </a:xfrm>
          <a:prstGeom prst="rect">
            <a:avLst/>
          </a:prstGeom>
          <a:noFill/>
        </p:spPr>
        <p:txBody>
          <a:bodyPr wrap="square" rtlCol="0">
            <a:spAutoFit/>
          </a:bodyPr>
          <a:lstStyle/>
          <a:p>
            <a:pPr algn="ctr"/>
            <a:r>
              <a:rPr lang="es-CO" dirty="0" smtClean="0"/>
              <a:t>65-79% del carbono esta almacenado en el suelo</a:t>
            </a:r>
            <a:endParaRPr lang="es-CO" dirty="0"/>
          </a:p>
        </p:txBody>
      </p:sp>
      <p:sp>
        <p:nvSpPr>
          <p:cNvPr id="4" name="Rectángulo 3"/>
          <p:cNvSpPr/>
          <p:nvPr/>
        </p:nvSpPr>
        <p:spPr>
          <a:xfrm>
            <a:off x="0" y="5922338"/>
            <a:ext cx="9144000" cy="923330"/>
          </a:xfrm>
          <a:prstGeom prst="rect">
            <a:avLst/>
          </a:prstGeom>
          <a:solidFill>
            <a:schemeClr val="accent3">
              <a:lumMod val="75000"/>
            </a:schemeClr>
          </a:solidFill>
        </p:spPr>
        <p:txBody>
          <a:bodyPr wrap="square">
            <a:spAutoFit/>
          </a:bodyPr>
          <a:lstStyle/>
          <a:p>
            <a:pPr algn="ctr"/>
            <a:r>
              <a:rPr lang="es-CO" b="1" dirty="0">
                <a:solidFill>
                  <a:srgbClr val="FFC000"/>
                </a:solidFill>
              </a:rPr>
              <a:t>Incrementar la cobertura arbórea </a:t>
            </a:r>
            <a:r>
              <a:rPr lang="es-CO" b="1" dirty="0" smtClean="0">
                <a:solidFill>
                  <a:srgbClr val="FFC000"/>
                </a:solidFill>
              </a:rPr>
              <a:t>pasando de </a:t>
            </a:r>
            <a:r>
              <a:rPr lang="es-CO" b="1" dirty="0">
                <a:solidFill>
                  <a:srgbClr val="FFC000"/>
                </a:solidFill>
              </a:rPr>
              <a:t>sistemas de sombrío bajo a sombrío medio o</a:t>
            </a:r>
          </a:p>
          <a:p>
            <a:pPr algn="ctr"/>
            <a:r>
              <a:rPr lang="es-CO" b="1" dirty="0">
                <a:solidFill>
                  <a:srgbClr val="FFC000"/>
                </a:solidFill>
              </a:rPr>
              <a:t>alto, incrementaría la fijación </a:t>
            </a:r>
            <a:r>
              <a:rPr lang="es-CO" b="1" dirty="0" smtClean="0">
                <a:solidFill>
                  <a:srgbClr val="FFC000"/>
                </a:solidFill>
              </a:rPr>
              <a:t>y almacenamiento de </a:t>
            </a:r>
            <a:r>
              <a:rPr lang="es-CO" b="1" dirty="0">
                <a:solidFill>
                  <a:srgbClr val="FFC000"/>
                </a:solidFill>
              </a:rPr>
              <a:t>carbono en </a:t>
            </a:r>
            <a:r>
              <a:rPr lang="es-CO" b="1" dirty="0" smtClean="0">
                <a:solidFill>
                  <a:srgbClr val="FFC000"/>
                </a:solidFill>
              </a:rPr>
              <a:t>los sistemas </a:t>
            </a:r>
            <a:r>
              <a:rPr lang="es-CO" b="1" dirty="0">
                <a:solidFill>
                  <a:srgbClr val="FFC000"/>
                </a:solidFill>
              </a:rPr>
              <a:t>cafeteros de los tres municipios.</a:t>
            </a:r>
          </a:p>
        </p:txBody>
      </p:sp>
    </p:spTree>
    <p:extLst>
      <p:ext uri="{BB962C8B-B14F-4D97-AF65-F5344CB8AC3E}">
        <p14:creationId xmlns:p14="http://schemas.microsoft.com/office/powerpoint/2010/main" val="38105540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6358" y="634"/>
            <a:ext cx="8229600" cy="851708"/>
          </a:xfrm>
        </p:spPr>
        <p:txBody>
          <a:bodyPr vert="horz" lIns="91440" tIns="45720" rIns="91440" bIns="45720" rtlCol="0">
            <a:noAutofit/>
          </a:bodyPr>
          <a:lstStyle/>
          <a:p>
            <a:pPr>
              <a:spcBef>
                <a:spcPct val="20000"/>
              </a:spcBef>
              <a:buFont typeface="Arial" panose="020B0604020202020204" pitchFamily="34" charset="0"/>
            </a:pPr>
            <a:r>
              <a:rPr lang="es-CO" sz="3200" b="1" dirty="0">
                <a:solidFill>
                  <a:srgbClr val="BF9000"/>
                </a:solidFill>
                <a:latin typeface="+mn-lt"/>
                <a:ea typeface="+mn-ea"/>
                <a:cs typeface="+mn-cs"/>
              </a:rPr>
              <a:t>Aves</a:t>
            </a:r>
          </a:p>
        </p:txBody>
      </p:sp>
      <p:sp>
        <p:nvSpPr>
          <p:cNvPr id="3" name="Rectángulo 2"/>
          <p:cNvSpPr/>
          <p:nvPr/>
        </p:nvSpPr>
        <p:spPr>
          <a:xfrm>
            <a:off x="248653" y="674344"/>
            <a:ext cx="5686926" cy="6001643"/>
          </a:xfrm>
          <a:prstGeom prst="rect">
            <a:avLst/>
          </a:prstGeom>
        </p:spPr>
        <p:txBody>
          <a:bodyPr wrap="square">
            <a:spAutoFit/>
          </a:bodyPr>
          <a:lstStyle/>
          <a:p>
            <a:pPr algn="just"/>
            <a:r>
              <a:rPr lang="es-CO" sz="1600" b="1" dirty="0"/>
              <a:t>San Juan de </a:t>
            </a:r>
            <a:r>
              <a:rPr lang="es-CO" sz="1600" b="1" dirty="0" smtClean="0"/>
              <a:t>Rioseco</a:t>
            </a:r>
          </a:p>
          <a:p>
            <a:pPr algn="just"/>
            <a:r>
              <a:rPr lang="es-CO" sz="1600" dirty="0" smtClean="0"/>
              <a:t>Se </a:t>
            </a:r>
            <a:r>
              <a:rPr lang="es-CO" sz="1600" dirty="0"/>
              <a:t>registró una abundancia total de </a:t>
            </a:r>
            <a:r>
              <a:rPr lang="es-CO" sz="1600" u="sng" dirty="0"/>
              <a:t>1.169 individuos de aves, agrupados en 88 especies y 25 </a:t>
            </a:r>
            <a:r>
              <a:rPr lang="es-CO" sz="1600" u="sng" dirty="0" smtClean="0"/>
              <a:t>familias</a:t>
            </a:r>
            <a:r>
              <a:rPr lang="es-CO" sz="1600" dirty="0" smtClean="0"/>
              <a:t>, </a:t>
            </a:r>
            <a:r>
              <a:rPr lang="es-CO" sz="1600" dirty="0"/>
              <a:t>durante los cuatro meses de muestreo. </a:t>
            </a:r>
            <a:r>
              <a:rPr lang="es-CO" sz="1600" dirty="0" smtClean="0"/>
              <a:t>Se </a:t>
            </a:r>
            <a:r>
              <a:rPr lang="es-CO" sz="1600" dirty="0"/>
              <a:t>observó una mayor abundancia de aves en cafetales de sombrío medio y sus usos colindantes y menor en paisajes cafeteros de sombrío </a:t>
            </a:r>
            <a:r>
              <a:rPr lang="es-CO" sz="1600" dirty="0" smtClean="0"/>
              <a:t>bajo.</a:t>
            </a:r>
          </a:p>
          <a:p>
            <a:pPr algn="just"/>
            <a:endParaRPr lang="es-CO" sz="1600" dirty="0"/>
          </a:p>
          <a:p>
            <a:pPr algn="just"/>
            <a:endParaRPr lang="es-CO" sz="1600" dirty="0" smtClean="0"/>
          </a:p>
          <a:p>
            <a:r>
              <a:rPr lang="es-CO" sz="1600" b="1" dirty="0" smtClean="0"/>
              <a:t>Tibacuy </a:t>
            </a:r>
            <a:endParaRPr lang="es-CO" sz="1600" dirty="0"/>
          </a:p>
          <a:p>
            <a:pPr algn="just"/>
            <a:r>
              <a:rPr lang="es-CO" sz="1600" dirty="0"/>
              <a:t>Se registró una abundancia total de </a:t>
            </a:r>
            <a:r>
              <a:rPr lang="es-CO" sz="1600" u="sng" dirty="0"/>
              <a:t>1.412 individuos de aves, agrupados en 113 especies y 26 familias</a:t>
            </a:r>
            <a:r>
              <a:rPr lang="es-CO" sz="1600" dirty="0"/>
              <a:t>, </a:t>
            </a:r>
            <a:r>
              <a:rPr lang="es-CO" sz="1600" dirty="0" smtClean="0"/>
              <a:t>a </a:t>
            </a:r>
            <a:r>
              <a:rPr lang="es-CO" sz="1600" dirty="0"/>
              <a:t>nivel de paisaje hay una tendencia a una mayor abundancia de aves en fincas de café con sombrío bajo, lo cual podría estar relacionado a que en este hábitat predominan como usos colindantes el pastizal arbolado (35% del total de puntos de </a:t>
            </a:r>
            <a:r>
              <a:rPr lang="es-CO" sz="1600" dirty="0" smtClean="0"/>
              <a:t>observación) </a:t>
            </a:r>
            <a:r>
              <a:rPr lang="es-CO" sz="1600" dirty="0"/>
              <a:t>y bosque (25% del total de puntos de </a:t>
            </a:r>
            <a:r>
              <a:rPr lang="es-CO" sz="1600" dirty="0" smtClean="0"/>
              <a:t>observación).</a:t>
            </a:r>
          </a:p>
          <a:p>
            <a:pPr algn="just"/>
            <a:endParaRPr lang="es-CO" sz="1600" dirty="0"/>
          </a:p>
          <a:p>
            <a:r>
              <a:rPr lang="es-CO" sz="1600" b="1" dirty="0" smtClean="0"/>
              <a:t>Pacho</a:t>
            </a:r>
            <a:endParaRPr lang="es-CO" sz="1600" b="1" dirty="0"/>
          </a:p>
          <a:p>
            <a:pPr algn="just"/>
            <a:r>
              <a:rPr lang="es-CO" sz="1600" dirty="0" smtClean="0"/>
              <a:t>La abundancia </a:t>
            </a:r>
            <a:r>
              <a:rPr lang="es-CO" sz="1600" dirty="0"/>
              <a:t>total fue </a:t>
            </a:r>
            <a:r>
              <a:rPr lang="es-CO" sz="1600" u="sng" dirty="0"/>
              <a:t>de 4.351 individuos de aves, agrupados en 111 especies y 24 </a:t>
            </a:r>
            <a:r>
              <a:rPr lang="es-CO" sz="1600" u="sng" dirty="0" smtClean="0"/>
              <a:t>familias</a:t>
            </a:r>
            <a:r>
              <a:rPr lang="es-CO" sz="1600" dirty="0" smtClean="0"/>
              <a:t>. Se </a:t>
            </a:r>
            <a:r>
              <a:rPr lang="es-CO" sz="1600" dirty="0"/>
              <a:t>observó una tendencia hacía una mayor abundancia de aves en cafetales con sombrío alto y sus usos colindantes, seguido del sombrío bajo y medio </a:t>
            </a:r>
            <a:r>
              <a:rPr lang="es-CO" sz="1600" dirty="0" smtClean="0"/>
              <a:t>la cual </a:t>
            </a:r>
            <a:r>
              <a:rPr lang="es-CO" sz="1600" dirty="0"/>
              <a:t>podría estar relacionada con una mayor presencia de bosques alrededor de estos cafetales. </a:t>
            </a:r>
          </a:p>
        </p:txBody>
      </p:sp>
      <p:pic>
        <p:nvPicPr>
          <p:cNvPr id="8" name="Imagen 7" descr="D:\Informes finales revisados\Tibacuy aves\Archivo Fotográfico\Especies\Atrapamoscas Siriri Común - Tyrannus melancholicus\IMG_0878.JPG"/>
          <p:cNvPicPr/>
          <p:nvPr/>
        </p:nvPicPr>
        <p:blipFill rotWithShape="1">
          <a:blip r:embed="rId2" cstate="print">
            <a:extLst>
              <a:ext uri="{28A0092B-C50C-407E-A947-70E740481C1C}">
                <a14:useLocalDpi xmlns:a14="http://schemas.microsoft.com/office/drawing/2010/main" val="0"/>
              </a:ext>
            </a:extLst>
          </a:blip>
          <a:srcRect r="2585"/>
          <a:stretch/>
        </p:blipFill>
        <p:spPr bwMode="auto">
          <a:xfrm>
            <a:off x="6497053" y="55757"/>
            <a:ext cx="2405771" cy="1487367"/>
          </a:xfrm>
          <a:prstGeom prst="ellipse">
            <a:avLst/>
          </a:prstGeom>
          <a:ln>
            <a:noFill/>
          </a:ln>
          <a:effectLst>
            <a:softEdge rad="112500"/>
          </a:effectLst>
          <a:extLst>
            <a:ext uri="{53640926-AAD7-44D8-BBD7-CCE9431645EC}">
              <a14:shadowObscured xmlns:a14="http://schemas.microsoft.com/office/drawing/2010/main"/>
            </a:ext>
          </a:extLst>
        </p:spPr>
      </p:pic>
      <p:sp>
        <p:nvSpPr>
          <p:cNvPr id="4" name="Rectángulo 3"/>
          <p:cNvSpPr/>
          <p:nvPr/>
        </p:nvSpPr>
        <p:spPr>
          <a:xfrm>
            <a:off x="6144127" y="1543124"/>
            <a:ext cx="2933502" cy="738664"/>
          </a:xfrm>
          <a:prstGeom prst="rect">
            <a:avLst/>
          </a:prstGeom>
        </p:spPr>
        <p:txBody>
          <a:bodyPr wrap="square">
            <a:spAutoFit/>
          </a:bodyPr>
          <a:lstStyle/>
          <a:p>
            <a:pPr algn="ctr"/>
            <a:r>
              <a:rPr lang="es-CO" sz="1400" i="1" dirty="0" err="1">
                <a:solidFill>
                  <a:srgbClr val="000000"/>
                </a:solidFill>
                <a:ea typeface="Times New Roman" panose="02020603050405020304" pitchFamily="18" charset="0"/>
              </a:rPr>
              <a:t>Tyrannus</a:t>
            </a:r>
            <a:r>
              <a:rPr lang="es-CO" sz="1400" i="1" dirty="0">
                <a:solidFill>
                  <a:srgbClr val="000000"/>
                </a:solidFill>
                <a:ea typeface="Times New Roman" panose="02020603050405020304" pitchFamily="18" charset="0"/>
              </a:rPr>
              <a:t> </a:t>
            </a:r>
            <a:r>
              <a:rPr lang="es-CO" sz="1400" i="1" dirty="0" err="1" smtClean="0">
                <a:solidFill>
                  <a:srgbClr val="000000"/>
                </a:solidFill>
                <a:ea typeface="Times New Roman" panose="02020603050405020304" pitchFamily="18" charset="0"/>
              </a:rPr>
              <a:t>melancholicus</a:t>
            </a:r>
            <a:endParaRPr lang="es-CO" sz="1400" i="1" dirty="0" smtClean="0">
              <a:solidFill>
                <a:srgbClr val="000000"/>
              </a:solidFill>
              <a:ea typeface="Times New Roman" panose="02020603050405020304" pitchFamily="18" charset="0"/>
            </a:endParaRPr>
          </a:p>
          <a:p>
            <a:pPr algn="ctr"/>
            <a:r>
              <a:rPr lang="es-MX" sz="1400" b="1" dirty="0">
                <a:solidFill>
                  <a:srgbClr val="C00000"/>
                </a:solidFill>
              </a:rPr>
              <a:t>Especie más abundante en cafetales de Pacho</a:t>
            </a:r>
            <a:endParaRPr lang="es-CO" sz="1400" dirty="0">
              <a:solidFill>
                <a:srgbClr val="C00000"/>
              </a:solidFill>
            </a:endParaRPr>
          </a:p>
        </p:txBody>
      </p:sp>
      <p:pic>
        <p:nvPicPr>
          <p:cNvPr id="10" name="Imagen 9" descr="D:\Informes finales revisados\Tibacuy aves\Archivo Fotográfico\Especies\Asoma Terciopelo - Ramphocelus dimidiatus\DSC00346.JPG"/>
          <p:cNvPicPr/>
          <p:nvPr/>
        </p:nvPicPr>
        <p:blipFill rotWithShape="1">
          <a:blip r:embed="rId3" cstate="print">
            <a:extLst>
              <a:ext uri="{28A0092B-C50C-407E-A947-70E740481C1C}">
                <a14:useLocalDpi xmlns:a14="http://schemas.microsoft.com/office/drawing/2010/main" val="0"/>
              </a:ext>
            </a:extLst>
          </a:blip>
          <a:srcRect t="4959" b="4508"/>
          <a:stretch/>
        </p:blipFill>
        <p:spPr bwMode="auto">
          <a:xfrm>
            <a:off x="6497053" y="2290047"/>
            <a:ext cx="2271996" cy="1335469"/>
          </a:xfrm>
          <a:prstGeom prst="ellipse">
            <a:avLst/>
          </a:prstGeom>
          <a:ln>
            <a:noFill/>
          </a:ln>
          <a:effectLst>
            <a:softEdge rad="112500"/>
          </a:effectLst>
          <a:extLst>
            <a:ext uri="{53640926-AAD7-44D8-BBD7-CCE9431645EC}">
              <a14:shadowObscured xmlns:a14="http://schemas.microsoft.com/office/drawing/2010/main"/>
            </a:ext>
          </a:extLst>
        </p:spPr>
      </p:pic>
      <p:sp>
        <p:nvSpPr>
          <p:cNvPr id="5" name="Rectángulo 4"/>
          <p:cNvSpPr/>
          <p:nvPr/>
        </p:nvSpPr>
        <p:spPr>
          <a:xfrm>
            <a:off x="6253702" y="3537484"/>
            <a:ext cx="2758697" cy="954107"/>
          </a:xfrm>
          <a:prstGeom prst="rect">
            <a:avLst/>
          </a:prstGeom>
        </p:spPr>
        <p:txBody>
          <a:bodyPr wrap="square">
            <a:spAutoFit/>
          </a:bodyPr>
          <a:lstStyle/>
          <a:p>
            <a:pPr algn="ctr"/>
            <a:r>
              <a:rPr lang="es-CO" sz="1400" i="1" dirty="0">
                <a:solidFill>
                  <a:srgbClr val="000000"/>
                </a:solidFill>
                <a:ea typeface="Times New Roman" panose="02020603050405020304" pitchFamily="18" charset="0"/>
              </a:rPr>
              <a:t>Asoma </a:t>
            </a:r>
            <a:r>
              <a:rPr lang="es-CO" sz="1400" i="1" dirty="0" err="1">
                <a:solidFill>
                  <a:srgbClr val="000000"/>
                </a:solidFill>
                <a:ea typeface="Times New Roman" panose="02020603050405020304" pitchFamily="18" charset="0"/>
              </a:rPr>
              <a:t>tercipelo</a:t>
            </a:r>
            <a:r>
              <a:rPr lang="es-CO" sz="1400" i="1" dirty="0">
                <a:solidFill>
                  <a:srgbClr val="000000"/>
                </a:solidFill>
                <a:ea typeface="Times New Roman" panose="02020603050405020304" pitchFamily="18" charset="0"/>
              </a:rPr>
              <a:t> (</a:t>
            </a:r>
            <a:r>
              <a:rPr lang="es-CO" sz="1400" i="1" dirty="0" err="1">
                <a:solidFill>
                  <a:srgbClr val="000000"/>
                </a:solidFill>
                <a:ea typeface="Times New Roman" panose="02020603050405020304" pitchFamily="18" charset="0"/>
              </a:rPr>
              <a:t>Ramphocelus</a:t>
            </a:r>
            <a:r>
              <a:rPr lang="es-CO" sz="1400" i="1" dirty="0">
                <a:solidFill>
                  <a:srgbClr val="000000"/>
                </a:solidFill>
                <a:ea typeface="Times New Roman" panose="02020603050405020304" pitchFamily="18" charset="0"/>
              </a:rPr>
              <a:t> </a:t>
            </a:r>
            <a:r>
              <a:rPr lang="es-CO" sz="1400" i="1" dirty="0" err="1">
                <a:solidFill>
                  <a:srgbClr val="000000"/>
                </a:solidFill>
                <a:ea typeface="Times New Roman" panose="02020603050405020304" pitchFamily="18" charset="0"/>
              </a:rPr>
              <a:t>dimidiatus</a:t>
            </a:r>
            <a:r>
              <a:rPr lang="es-CO" sz="1400" i="1" dirty="0" smtClean="0">
                <a:solidFill>
                  <a:srgbClr val="000000"/>
                </a:solidFill>
                <a:ea typeface="Times New Roman" panose="02020603050405020304" pitchFamily="18" charset="0"/>
              </a:rPr>
              <a:t>)</a:t>
            </a:r>
          </a:p>
          <a:p>
            <a:pPr algn="ctr"/>
            <a:r>
              <a:rPr lang="es-MX" sz="1400" b="1" dirty="0">
                <a:solidFill>
                  <a:srgbClr val="C00000"/>
                </a:solidFill>
              </a:rPr>
              <a:t>Especie más abundante en cafetales de San Juan y Tibacuy</a:t>
            </a:r>
            <a:endParaRPr lang="es-CO" sz="1400" i="1" dirty="0">
              <a:solidFill>
                <a:srgbClr val="C00000"/>
              </a:solidFill>
              <a:ea typeface="Times New Roman" panose="02020603050405020304" pitchFamily="18" charset="0"/>
            </a:endParaRPr>
          </a:p>
        </p:txBody>
      </p:sp>
      <p:pic>
        <p:nvPicPr>
          <p:cNvPr id="11" name="Imagen 10" descr="C:\Users\Usuario\Desktop\2 de febrero\Aves\Fotos seleccionadas\Lote Azulejo Thraupis episcopus.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7054" y="4604084"/>
            <a:ext cx="2271996" cy="1411705"/>
          </a:xfrm>
          <a:prstGeom prst="ellipse">
            <a:avLst/>
          </a:prstGeom>
          <a:ln>
            <a:noFill/>
          </a:ln>
          <a:effectLst>
            <a:softEdge rad="112500"/>
          </a:effectLst>
        </p:spPr>
      </p:pic>
      <p:sp>
        <p:nvSpPr>
          <p:cNvPr id="12" name="Rectángulo 11"/>
          <p:cNvSpPr/>
          <p:nvPr/>
        </p:nvSpPr>
        <p:spPr>
          <a:xfrm>
            <a:off x="6075649" y="5873155"/>
            <a:ext cx="2936750" cy="738664"/>
          </a:xfrm>
          <a:prstGeom prst="rect">
            <a:avLst/>
          </a:prstGeom>
        </p:spPr>
        <p:txBody>
          <a:bodyPr wrap="square">
            <a:spAutoFit/>
          </a:bodyPr>
          <a:lstStyle/>
          <a:p>
            <a:pPr algn="ctr"/>
            <a:r>
              <a:rPr lang="es-CO" sz="1400" i="1" dirty="0" err="1">
                <a:solidFill>
                  <a:srgbClr val="000000"/>
                </a:solidFill>
                <a:latin typeface="Times New Roman" panose="02020603050405020304" pitchFamily="18" charset="0"/>
                <a:ea typeface="Times New Roman" panose="02020603050405020304" pitchFamily="18" charset="0"/>
              </a:rPr>
              <a:t>Thraupis</a:t>
            </a:r>
            <a:r>
              <a:rPr lang="es-CO" sz="1400" i="1" dirty="0">
                <a:solidFill>
                  <a:srgbClr val="000000"/>
                </a:solidFill>
                <a:latin typeface="Times New Roman" panose="02020603050405020304" pitchFamily="18" charset="0"/>
                <a:ea typeface="Times New Roman" panose="02020603050405020304" pitchFamily="18" charset="0"/>
              </a:rPr>
              <a:t> </a:t>
            </a:r>
            <a:r>
              <a:rPr lang="es-CO" sz="1400" i="1" dirty="0" err="1" smtClean="0">
                <a:solidFill>
                  <a:srgbClr val="000000"/>
                </a:solidFill>
                <a:latin typeface="Times New Roman" panose="02020603050405020304" pitchFamily="18" charset="0"/>
                <a:ea typeface="Times New Roman" panose="02020603050405020304" pitchFamily="18" charset="0"/>
              </a:rPr>
              <a:t>episcopus</a:t>
            </a:r>
            <a:endParaRPr lang="es-CO" sz="1400" i="1" dirty="0" smtClean="0">
              <a:solidFill>
                <a:srgbClr val="000000"/>
              </a:solidFill>
              <a:latin typeface="Times New Roman" panose="02020603050405020304" pitchFamily="18" charset="0"/>
              <a:ea typeface="Times New Roman" panose="02020603050405020304" pitchFamily="18" charset="0"/>
            </a:endParaRPr>
          </a:p>
          <a:p>
            <a:pPr algn="ctr"/>
            <a:r>
              <a:rPr lang="es-MX" sz="1400" b="1" dirty="0">
                <a:solidFill>
                  <a:srgbClr val="C00000"/>
                </a:solidFill>
              </a:rPr>
              <a:t>Segunda especie más abundante en cafetales de Pacho</a:t>
            </a:r>
            <a:endParaRPr lang="es-CO" sz="1400" b="1" dirty="0">
              <a:solidFill>
                <a:srgbClr val="C00000"/>
              </a:solidFill>
            </a:endParaRPr>
          </a:p>
        </p:txBody>
      </p:sp>
    </p:spTree>
    <p:extLst>
      <p:ext uri="{BB962C8B-B14F-4D97-AF65-F5344CB8AC3E}">
        <p14:creationId xmlns:p14="http://schemas.microsoft.com/office/powerpoint/2010/main" val="23426993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pic>
        <p:nvPicPr>
          <p:cNvPr id="5" name="Marcador de contenido 4"/>
          <p:cNvPicPr>
            <a:picLocks noGrp="1" noChangeAspect="1"/>
          </p:cNvPicPr>
          <p:nvPr>
            <p:ph idx="1"/>
          </p:nvPr>
        </p:nvPicPr>
        <p:blipFill rotWithShape="1">
          <a:blip r:embed="rId2"/>
          <a:srcRect l="33309" t="19866" r="37952" b="23884"/>
          <a:stretch/>
        </p:blipFill>
        <p:spPr>
          <a:xfrm>
            <a:off x="2163521" y="1077685"/>
            <a:ext cx="5068650" cy="5577682"/>
          </a:xfrm>
          <a:prstGeom prst="rect">
            <a:avLst/>
          </a:prstGeom>
        </p:spPr>
      </p:pic>
    </p:spTree>
    <p:extLst>
      <p:ext uri="{BB962C8B-B14F-4D97-AF65-F5344CB8AC3E}">
        <p14:creationId xmlns:p14="http://schemas.microsoft.com/office/powerpoint/2010/main" val="3398358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Subtítulo"/>
          <p:cNvSpPr txBox="1">
            <a:spLocks/>
          </p:cNvSpPr>
          <p:nvPr/>
        </p:nvSpPr>
        <p:spPr>
          <a:xfrm>
            <a:off x="379983" y="44624"/>
            <a:ext cx="8728521" cy="48661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s-CO" b="1" dirty="0" smtClean="0">
                <a:solidFill>
                  <a:srgbClr val="BF9000"/>
                </a:solidFill>
              </a:rPr>
              <a:t>Aves migratorias</a:t>
            </a:r>
            <a:endParaRPr lang="es-CO" dirty="0"/>
          </a:p>
        </p:txBody>
      </p:sp>
      <p:pic>
        <p:nvPicPr>
          <p:cNvPr id="6" name="Imagen 5"/>
          <p:cNvPicPr>
            <a:picLocks noChangeAspect="1"/>
          </p:cNvPicPr>
          <p:nvPr/>
        </p:nvPicPr>
        <p:blipFill rotWithShape="1">
          <a:blip r:embed="rId3"/>
          <a:srcRect l="15455" t="44851" r="14168" b="13018"/>
          <a:stretch/>
        </p:blipFill>
        <p:spPr>
          <a:xfrm>
            <a:off x="231813" y="617371"/>
            <a:ext cx="5812750" cy="1956448"/>
          </a:xfrm>
          <a:prstGeom prst="rect">
            <a:avLst/>
          </a:prstGeom>
        </p:spPr>
      </p:pic>
      <p:pic>
        <p:nvPicPr>
          <p:cNvPr id="2" name="Imagen 1"/>
          <p:cNvPicPr>
            <a:picLocks noChangeAspect="1"/>
          </p:cNvPicPr>
          <p:nvPr/>
        </p:nvPicPr>
        <p:blipFill rotWithShape="1">
          <a:blip r:embed="rId4"/>
          <a:srcRect l="15257" t="44596" r="13970" b="16992"/>
          <a:stretch/>
        </p:blipFill>
        <p:spPr>
          <a:xfrm>
            <a:off x="100286" y="2562162"/>
            <a:ext cx="5940351" cy="1812698"/>
          </a:xfrm>
          <a:prstGeom prst="rect">
            <a:avLst/>
          </a:prstGeom>
        </p:spPr>
      </p:pic>
      <p:pic>
        <p:nvPicPr>
          <p:cNvPr id="3" name="Imagen 2"/>
          <p:cNvPicPr>
            <a:picLocks noChangeAspect="1"/>
          </p:cNvPicPr>
          <p:nvPr/>
        </p:nvPicPr>
        <p:blipFill rotWithShape="1">
          <a:blip r:embed="rId5"/>
          <a:srcRect l="16049" t="29710" r="14168" b="29391"/>
          <a:stretch/>
        </p:blipFill>
        <p:spPr>
          <a:xfrm>
            <a:off x="100286" y="4522097"/>
            <a:ext cx="5991421" cy="1974256"/>
          </a:xfrm>
          <a:prstGeom prst="rect">
            <a:avLst/>
          </a:prstGeom>
        </p:spPr>
      </p:pic>
      <p:sp>
        <p:nvSpPr>
          <p:cNvPr id="4" name="Rectángulo redondeado 3"/>
          <p:cNvSpPr/>
          <p:nvPr/>
        </p:nvSpPr>
        <p:spPr>
          <a:xfrm>
            <a:off x="6223234" y="875763"/>
            <a:ext cx="2779098" cy="56205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smtClean="0"/>
              <a:t>Las </a:t>
            </a:r>
            <a:r>
              <a:rPr lang="es-CO" dirty="0"/>
              <a:t>aves migratorias identificadas en los sistemas de café, confirman que son sitios de gran importancia para las travesías, ya que en estos lugares las aves encuentran residencia temporal, alimentación, reproducción, protección contra las inclemencias del tiempo y contra depredadores. </a:t>
            </a:r>
          </a:p>
        </p:txBody>
      </p:sp>
    </p:spTree>
    <p:extLst>
      <p:ext uri="{BB962C8B-B14F-4D97-AF65-F5344CB8AC3E}">
        <p14:creationId xmlns:p14="http://schemas.microsoft.com/office/powerpoint/2010/main" val="42541463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39852"/>
            <a:ext cx="9144000" cy="1143000"/>
          </a:xfr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s-MX" sz="2800" b="1" dirty="0" smtClean="0">
                <a:solidFill>
                  <a:srgbClr val="FFC000"/>
                </a:solidFill>
                <a:latin typeface="+mn-lt"/>
                <a:ea typeface="+mn-ea"/>
                <a:cs typeface="+mn-cs"/>
              </a:rPr>
              <a:t/>
            </a:r>
            <a:br>
              <a:rPr lang="es-MX" sz="2800" b="1" dirty="0" smtClean="0">
                <a:solidFill>
                  <a:srgbClr val="FFC000"/>
                </a:solidFill>
                <a:latin typeface="+mn-lt"/>
                <a:ea typeface="+mn-ea"/>
                <a:cs typeface="+mn-cs"/>
              </a:rPr>
            </a:br>
            <a:r>
              <a:rPr lang="es-MX" sz="2800" b="1" dirty="0" smtClean="0">
                <a:solidFill>
                  <a:srgbClr val="FFC000"/>
                </a:solidFill>
                <a:latin typeface="+mn-lt"/>
                <a:ea typeface="+mn-ea"/>
                <a:cs typeface="+mn-cs"/>
              </a:rPr>
              <a:t>Algunas </a:t>
            </a:r>
            <a:r>
              <a:rPr lang="es-MX" sz="2800" b="1" dirty="0">
                <a:solidFill>
                  <a:srgbClr val="FFC000"/>
                </a:solidFill>
                <a:latin typeface="+mn-lt"/>
                <a:ea typeface="+mn-ea"/>
                <a:cs typeface="+mn-cs"/>
              </a:rPr>
              <a:t>de las especies de aves endémicas registradas en los 3 municipios</a:t>
            </a:r>
            <a:r>
              <a:rPr lang="es-CO" sz="2800" b="1" dirty="0">
                <a:solidFill>
                  <a:srgbClr val="FFC000"/>
                </a:solidFill>
                <a:latin typeface="+mn-lt"/>
                <a:ea typeface="+mn-ea"/>
                <a:cs typeface="+mn-cs"/>
              </a:rPr>
              <a:t/>
            </a:r>
            <a:br>
              <a:rPr lang="es-CO" sz="2800" b="1" dirty="0">
                <a:solidFill>
                  <a:srgbClr val="FFC000"/>
                </a:solidFill>
                <a:latin typeface="+mn-lt"/>
                <a:ea typeface="+mn-ea"/>
                <a:cs typeface="+mn-cs"/>
              </a:rPr>
            </a:br>
            <a:endParaRPr lang="es-CO" sz="2800" b="1" dirty="0">
              <a:solidFill>
                <a:srgbClr val="FFC000"/>
              </a:solidFill>
              <a:latin typeface="+mn-lt"/>
              <a:ea typeface="+mn-ea"/>
              <a:cs typeface="+mn-cs"/>
            </a:endParaRPr>
          </a:p>
        </p:txBody>
      </p:sp>
      <p:pic>
        <p:nvPicPr>
          <p:cNvPr id="4" name="0 Imagen"/>
          <p:cNvPicPr/>
          <p:nvPr/>
        </p:nvPicPr>
        <p:blipFill rotWithShape="1">
          <a:blip r:embed="rId2" cstate="print">
            <a:extLst>
              <a:ext uri="{28A0092B-C50C-407E-A947-70E740481C1C}">
                <a14:useLocalDpi xmlns:a14="http://schemas.microsoft.com/office/drawing/2010/main" val="0"/>
              </a:ext>
            </a:extLst>
          </a:blip>
          <a:srcRect l="5479" t="16508" r="8504" b="8164"/>
          <a:stretch/>
        </p:blipFill>
        <p:spPr bwMode="auto">
          <a:xfrm>
            <a:off x="293702" y="1625752"/>
            <a:ext cx="2067409" cy="1344195"/>
          </a:xfrm>
          <a:prstGeom prst="ellipse">
            <a:avLst/>
          </a:prstGeom>
          <a:ln>
            <a:noFill/>
          </a:ln>
          <a:effectLst>
            <a:softEdge rad="112500"/>
          </a:effectLst>
          <a:extLst>
            <a:ext uri="{53640926-AAD7-44D8-BBD7-CCE9431645EC}">
              <a14:shadowObscured xmlns:a14="http://schemas.microsoft.com/office/drawing/2010/main"/>
            </a:ext>
          </a:extLst>
        </p:spPr>
      </p:pic>
      <p:sp>
        <p:nvSpPr>
          <p:cNvPr id="5" name="Rectángulo 4"/>
          <p:cNvSpPr/>
          <p:nvPr/>
        </p:nvSpPr>
        <p:spPr>
          <a:xfrm>
            <a:off x="343803" y="2969947"/>
            <a:ext cx="1967205" cy="646331"/>
          </a:xfrm>
          <a:prstGeom prst="rect">
            <a:avLst/>
          </a:prstGeom>
        </p:spPr>
        <p:txBody>
          <a:bodyPr wrap="none">
            <a:spAutoFit/>
          </a:bodyPr>
          <a:lstStyle/>
          <a:p>
            <a:pPr algn="ctr"/>
            <a:r>
              <a:rPr lang="es-CO" dirty="0" err="1">
                <a:latin typeface="Times New Roman" panose="02020603050405020304" pitchFamily="18" charset="0"/>
                <a:ea typeface="Times New Roman" panose="02020603050405020304" pitchFamily="18" charset="0"/>
              </a:rPr>
              <a:t>Dagnis</a:t>
            </a:r>
            <a:r>
              <a:rPr lang="es-CO" dirty="0">
                <a:latin typeface="Times New Roman" panose="02020603050405020304" pitchFamily="18" charset="0"/>
                <a:ea typeface="Times New Roman" panose="02020603050405020304" pitchFamily="18" charset="0"/>
              </a:rPr>
              <a:t> Turquesa </a:t>
            </a:r>
            <a:endParaRPr lang="es-CO" dirty="0" smtClean="0">
              <a:latin typeface="Times New Roman" panose="02020603050405020304" pitchFamily="18" charset="0"/>
              <a:ea typeface="Times New Roman" panose="02020603050405020304" pitchFamily="18" charset="0"/>
            </a:endParaRPr>
          </a:p>
          <a:p>
            <a:pPr algn="ctr"/>
            <a:r>
              <a:rPr lang="es-CO" dirty="0" smtClean="0">
                <a:latin typeface="Times New Roman" panose="02020603050405020304" pitchFamily="18" charset="0"/>
                <a:ea typeface="Times New Roman" panose="02020603050405020304" pitchFamily="18" charset="0"/>
              </a:rPr>
              <a:t>(</a:t>
            </a:r>
            <a:r>
              <a:rPr lang="es-CO" i="1" dirty="0" err="1">
                <a:latin typeface="Times New Roman" panose="02020603050405020304" pitchFamily="18" charset="0"/>
                <a:ea typeface="Times New Roman" panose="02020603050405020304" pitchFamily="18" charset="0"/>
              </a:rPr>
              <a:t>Dacnis</a:t>
            </a:r>
            <a:r>
              <a:rPr lang="es-CO" i="1" dirty="0">
                <a:latin typeface="Times New Roman" panose="02020603050405020304" pitchFamily="18" charset="0"/>
                <a:ea typeface="Times New Roman" panose="02020603050405020304" pitchFamily="18" charset="0"/>
              </a:rPr>
              <a:t> </a:t>
            </a:r>
            <a:r>
              <a:rPr lang="es-CO" i="1" dirty="0" err="1">
                <a:latin typeface="Times New Roman" panose="02020603050405020304" pitchFamily="18" charset="0"/>
                <a:ea typeface="Times New Roman" panose="02020603050405020304" pitchFamily="18" charset="0"/>
              </a:rPr>
              <a:t>hartlaubi</a:t>
            </a:r>
            <a:r>
              <a:rPr lang="es-CO" dirty="0">
                <a:latin typeface="Times New Roman" panose="02020603050405020304" pitchFamily="18" charset="0"/>
                <a:ea typeface="Times New Roman" panose="02020603050405020304" pitchFamily="18" charset="0"/>
              </a:rPr>
              <a:t>) </a:t>
            </a:r>
            <a:endParaRPr lang="es-CO" dirty="0"/>
          </a:p>
        </p:txBody>
      </p:sp>
      <p:pic>
        <p:nvPicPr>
          <p:cNvPr id="6" name="Imagen 5" descr="D:\Informes finales revisados\Tibacuy aves\Archivo Fotográfico\Especies\Guacharaca Colombiana - Ortalis columbiana\DSC01554.JPG"/>
          <p:cNvPicPr/>
          <p:nvPr/>
        </p:nvPicPr>
        <p:blipFill rotWithShape="1">
          <a:blip r:embed="rId3" cstate="print">
            <a:extLst>
              <a:ext uri="{28A0092B-C50C-407E-A947-70E740481C1C}">
                <a14:useLocalDpi xmlns:a14="http://schemas.microsoft.com/office/drawing/2010/main" val="0"/>
              </a:ext>
            </a:extLst>
          </a:blip>
          <a:srcRect l="5467" t="7514" r="14961" b="7168"/>
          <a:stretch/>
        </p:blipFill>
        <p:spPr bwMode="auto">
          <a:xfrm>
            <a:off x="2482135" y="1625752"/>
            <a:ext cx="2110306" cy="1351396"/>
          </a:xfrm>
          <a:prstGeom prst="ellipse">
            <a:avLst/>
          </a:prstGeom>
          <a:ln>
            <a:noFill/>
          </a:ln>
          <a:effectLst>
            <a:softEdge rad="112500"/>
          </a:effectLst>
          <a:extLst>
            <a:ext uri="{53640926-AAD7-44D8-BBD7-CCE9431645EC}">
              <a14:shadowObscured xmlns:a14="http://schemas.microsoft.com/office/drawing/2010/main"/>
            </a:ext>
          </a:extLst>
        </p:spPr>
      </p:pic>
      <p:sp>
        <p:nvSpPr>
          <p:cNvPr id="7" name="Rectángulo 6"/>
          <p:cNvSpPr/>
          <p:nvPr/>
        </p:nvSpPr>
        <p:spPr>
          <a:xfrm>
            <a:off x="2298433" y="2969946"/>
            <a:ext cx="2482117" cy="646331"/>
          </a:xfrm>
          <a:prstGeom prst="rect">
            <a:avLst/>
          </a:prstGeom>
        </p:spPr>
        <p:txBody>
          <a:bodyPr wrap="square">
            <a:spAutoFit/>
          </a:bodyPr>
          <a:lstStyle/>
          <a:p>
            <a:pPr algn="ctr"/>
            <a:r>
              <a:rPr lang="es-MX" dirty="0">
                <a:latin typeface="Times New Roman" panose="02020603050405020304" pitchFamily="18" charset="0"/>
                <a:ea typeface="Times New Roman" panose="02020603050405020304" pitchFamily="18" charset="0"/>
              </a:rPr>
              <a:t>Guacharaca Colombiana</a:t>
            </a:r>
            <a:r>
              <a:rPr lang="es-MX" b="1" dirty="0">
                <a:latin typeface="Times New Roman" panose="02020603050405020304" pitchFamily="18" charset="0"/>
                <a:ea typeface="Times New Roman" panose="02020603050405020304" pitchFamily="18" charset="0"/>
              </a:rPr>
              <a:t> </a:t>
            </a:r>
            <a:r>
              <a:rPr lang="es-MX" dirty="0">
                <a:latin typeface="Times New Roman" panose="02020603050405020304" pitchFamily="18" charset="0"/>
                <a:ea typeface="Times New Roman" panose="02020603050405020304" pitchFamily="18" charset="0"/>
              </a:rPr>
              <a:t>(</a:t>
            </a:r>
            <a:r>
              <a:rPr lang="es-MX" i="1" dirty="0" err="1">
                <a:latin typeface="Times New Roman" panose="02020603050405020304" pitchFamily="18" charset="0"/>
                <a:ea typeface="Times New Roman" panose="02020603050405020304" pitchFamily="18" charset="0"/>
              </a:rPr>
              <a:t>Ortalis</a:t>
            </a:r>
            <a:r>
              <a:rPr lang="es-MX" i="1" dirty="0">
                <a:latin typeface="Times New Roman" panose="02020603050405020304" pitchFamily="18" charset="0"/>
                <a:ea typeface="Times New Roman" panose="02020603050405020304" pitchFamily="18" charset="0"/>
              </a:rPr>
              <a:t> </a:t>
            </a:r>
            <a:r>
              <a:rPr lang="es-MX" i="1" dirty="0" err="1">
                <a:latin typeface="Times New Roman" panose="02020603050405020304" pitchFamily="18" charset="0"/>
                <a:ea typeface="Times New Roman" panose="02020603050405020304" pitchFamily="18" charset="0"/>
              </a:rPr>
              <a:t>columbiana</a:t>
            </a:r>
            <a:r>
              <a:rPr lang="es-MX" dirty="0">
                <a:latin typeface="Times New Roman" panose="02020603050405020304" pitchFamily="18" charset="0"/>
                <a:ea typeface="Times New Roman" panose="02020603050405020304" pitchFamily="18" charset="0"/>
              </a:rPr>
              <a:t>)</a:t>
            </a:r>
            <a:endParaRPr lang="es-CO" dirty="0"/>
          </a:p>
        </p:txBody>
      </p:sp>
      <p:pic>
        <p:nvPicPr>
          <p:cNvPr id="9" name="Imagen 8" descr="D:\ARCHIVO FOTOGRAFICO\ACTIVIDADES DE INVESTIGACION\TIBACUY\AVES\Especies\Eufonia Común - Euphonia xanthogaster\DSC01130.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702" y="4112278"/>
            <a:ext cx="2259502" cy="1351396"/>
          </a:xfrm>
          <a:prstGeom prst="ellipse">
            <a:avLst/>
          </a:prstGeom>
          <a:ln>
            <a:noFill/>
          </a:ln>
          <a:effectLst>
            <a:softEdge rad="112500"/>
          </a:effectLst>
        </p:spPr>
      </p:pic>
      <p:pic>
        <p:nvPicPr>
          <p:cNvPr id="10" name="Imagen 9" descr="http://www.colarte.com/graficas/Colecciones/Fauna/Aves/FauAzz1291.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50699" y="3882189"/>
            <a:ext cx="1973178" cy="1828800"/>
          </a:xfrm>
          <a:prstGeom prst="ellipse">
            <a:avLst/>
          </a:prstGeom>
          <a:ln>
            <a:noFill/>
          </a:ln>
          <a:effectLst>
            <a:softEdge rad="112500"/>
          </a:effectLst>
        </p:spPr>
      </p:pic>
      <p:sp>
        <p:nvSpPr>
          <p:cNvPr id="11" name="Rectángulo 10"/>
          <p:cNvSpPr/>
          <p:nvPr/>
        </p:nvSpPr>
        <p:spPr>
          <a:xfrm>
            <a:off x="2200277" y="5710989"/>
            <a:ext cx="2482117" cy="646331"/>
          </a:xfrm>
          <a:prstGeom prst="rect">
            <a:avLst/>
          </a:prstGeom>
        </p:spPr>
        <p:txBody>
          <a:bodyPr wrap="square">
            <a:spAutoFit/>
          </a:bodyPr>
          <a:lstStyle/>
          <a:p>
            <a:pPr algn="ctr"/>
            <a:r>
              <a:rPr lang="es-ES" dirty="0">
                <a:latin typeface="Times New Roman" panose="02020603050405020304" pitchFamily="18" charset="0"/>
                <a:ea typeface="Times New Roman" panose="02020603050405020304" pitchFamily="18" charset="0"/>
              </a:rPr>
              <a:t>Inca negro </a:t>
            </a:r>
            <a:endParaRPr lang="es-ES" dirty="0" smtClean="0">
              <a:latin typeface="Times New Roman" panose="02020603050405020304" pitchFamily="18" charset="0"/>
              <a:ea typeface="Times New Roman" panose="02020603050405020304" pitchFamily="18" charset="0"/>
            </a:endParaRPr>
          </a:p>
          <a:p>
            <a:pPr algn="ctr"/>
            <a:r>
              <a:rPr lang="es-ES" dirty="0" smtClean="0">
                <a:latin typeface="Times New Roman" panose="02020603050405020304" pitchFamily="18" charset="0"/>
                <a:ea typeface="Times New Roman" panose="02020603050405020304" pitchFamily="18" charset="0"/>
              </a:rPr>
              <a:t>(</a:t>
            </a:r>
            <a:r>
              <a:rPr lang="es-MX" i="1" dirty="0" err="1">
                <a:latin typeface="Times New Roman" panose="02020603050405020304" pitchFamily="18" charset="0"/>
                <a:ea typeface="Times New Roman" panose="02020603050405020304" pitchFamily="18" charset="0"/>
              </a:rPr>
              <a:t>Coeligena</a:t>
            </a:r>
            <a:r>
              <a:rPr lang="es-MX" i="1" dirty="0">
                <a:latin typeface="Times New Roman" panose="02020603050405020304" pitchFamily="18" charset="0"/>
                <a:ea typeface="Times New Roman" panose="02020603050405020304" pitchFamily="18" charset="0"/>
              </a:rPr>
              <a:t> </a:t>
            </a:r>
            <a:r>
              <a:rPr lang="es-MX" i="1" dirty="0" err="1">
                <a:latin typeface="Times New Roman" panose="02020603050405020304" pitchFamily="18" charset="0"/>
                <a:ea typeface="Times New Roman" panose="02020603050405020304" pitchFamily="18" charset="0"/>
              </a:rPr>
              <a:t>prunellei</a:t>
            </a:r>
            <a:r>
              <a:rPr lang="es-MX" dirty="0">
                <a:latin typeface="Times New Roman" panose="02020603050405020304" pitchFamily="18" charset="0"/>
                <a:ea typeface="Times New Roman" panose="02020603050405020304" pitchFamily="18" charset="0"/>
              </a:rPr>
              <a:t>)</a:t>
            </a:r>
            <a:endParaRPr lang="es-CO" dirty="0"/>
          </a:p>
        </p:txBody>
      </p:sp>
      <p:sp>
        <p:nvSpPr>
          <p:cNvPr id="12" name="Rectángulo 11"/>
          <p:cNvSpPr/>
          <p:nvPr/>
        </p:nvSpPr>
        <p:spPr>
          <a:xfrm>
            <a:off x="-26509" y="5600418"/>
            <a:ext cx="2579713" cy="646331"/>
          </a:xfrm>
          <a:prstGeom prst="rect">
            <a:avLst/>
          </a:prstGeom>
        </p:spPr>
        <p:txBody>
          <a:bodyPr wrap="square">
            <a:spAutoFit/>
          </a:bodyPr>
          <a:lstStyle/>
          <a:p>
            <a:pPr algn="ctr"/>
            <a:r>
              <a:rPr lang="es-CO" dirty="0" err="1">
                <a:solidFill>
                  <a:srgbClr val="000000"/>
                </a:solidFill>
                <a:latin typeface="Times New Roman" panose="02020603050405020304" pitchFamily="18" charset="0"/>
                <a:ea typeface="Times New Roman" panose="02020603050405020304" pitchFamily="18" charset="0"/>
              </a:rPr>
              <a:t>Eufonia</a:t>
            </a:r>
            <a:r>
              <a:rPr lang="es-CO" dirty="0">
                <a:solidFill>
                  <a:srgbClr val="000000"/>
                </a:solidFill>
                <a:latin typeface="Times New Roman" panose="02020603050405020304" pitchFamily="18" charset="0"/>
                <a:ea typeface="Times New Roman" panose="02020603050405020304" pitchFamily="18" charset="0"/>
              </a:rPr>
              <a:t>  </a:t>
            </a:r>
            <a:r>
              <a:rPr lang="es-CO" dirty="0" err="1">
                <a:solidFill>
                  <a:srgbClr val="000000"/>
                </a:solidFill>
                <a:latin typeface="Times New Roman" panose="02020603050405020304" pitchFamily="18" charset="0"/>
                <a:ea typeface="Times New Roman" panose="02020603050405020304" pitchFamily="18" charset="0"/>
              </a:rPr>
              <a:t>Frentinegra</a:t>
            </a:r>
            <a:r>
              <a:rPr lang="es-CO" i="1" dirty="0">
                <a:solidFill>
                  <a:srgbClr val="000000"/>
                </a:solidFill>
                <a:latin typeface="Times New Roman" panose="02020603050405020304" pitchFamily="18" charset="0"/>
                <a:ea typeface="Times New Roman" panose="02020603050405020304" pitchFamily="18" charset="0"/>
              </a:rPr>
              <a:t> (</a:t>
            </a:r>
            <a:r>
              <a:rPr lang="es-CO" i="1" dirty="0" err="1">
                <a:solidFill>
                  <a:srgbClr val="000000"/>
                </a:solidFill>
                <a:latin typeface="Times New Roman" panose="02020603050405020304" pitchFamily="18" charset="0"/>
                <a:ea typeface="Times New Roman" panose="02020603050405020304" pitchFamily="18" charset="0"/>
              </a:rPr>
              <a:t>Euphonia</a:t>
            </a:r>
            <a:r>
              <a:rPr lang="es-CO" i="1" dirty="0">
                <a:solidFill>
                  <a:srgbClr val="000000"/>
                </a:solidFill>
                <a:latin typeface="Times New Roman" panose="02020603050405020304" pitchFamily="18" charset="0"/>
                <a:ea typeface="Times New Roman" panose="02020603050405020304" pitchFamily="18" charset="0"/>
              </a:rPr>
              <a:t> </a:t>
            </a:r>
            <a:r>
              <a:rPr lang="es-MX" i="1" dirty="0" err="1">
                <a:latin typeface="Times New Roman" panose="02020603050405020304" pitchFamily="18" charset="0"/>
                <a:ea typeface="Times New Roman" panose="02020603050405020304" pitchFamily="18" charset="0"/>
              </a:rPr>
              <a:t>concinna</a:t>
            </a:r>
            <a:r>
              <a:rPr lang="es-CO" i="1" dirty="0">
                <a:solidFill>
                  <a:srgbClr val="000000"/>
                </a:solidFill>
                <a:latin typeface="Times New Roman" panose="02020603050405020304" pitchFamily="18" charset="0"/>
                <a:ea typeface="Times New Roman" panose="02020603050405020304" pitchFamily="18" charset="0"/>
              </a:rPr>
              <a:t>)</a:t>
            </a:r>
            <a:endParaRPr lang="es-CO" dirty="0"/>
          </a:p>
        </p:txBody>
      </p:sp>
      <p:sp>
        <p:nvSpPr>
          <p:cNvPr id="13" name="Rectángulo redondeado 12"/>
          <p:cNvSpPr/>
          <p:nvPr/>
        </p:nvSpPr>
        <p:spPr>
          <a:xfrm>
            <a:off x="4810201" y="1486719"/>
            <a:ext cx="4192131" cy="51226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err="1">
                <a:latin typeface="Times New Roman" panose="02020603050405020304" pitchFamily="18" charset="0"/>
                <a:ea typeface="Times New Roman" panose="02020603050405020304" pitchFamily="18" charset="0"/>
              </a:rPr>
              <a:t>Dagnis</a:t>
            </a:r>
            <a:r>
              <a:rPr lang="es-CO" dirty="0">
                <a:latin typeface="Times New Roman" panose="02020603050405020304" pitchFamily="18" charset="0"/>
                <a:ea typeface="Times New Roman" panose="02020603050405020304" pitchFamily="18" charset="0"/>
              </a:rPr>
              <a:t> Turquesa </a:t>
            </a:r>
          </a:p>
          <a:p>
            <a:pPr algn="ctr"/>
            <a:r>
              <a:rPr lang="es-MX" dirty="0" smtClean="0"/>
              <a:t>está </a:t>
            </a:r>
            <a:r>
              <a:rPr lang="es-MX" dirty="0"/>
              <a:t>volviéndose muy rara y local dada la gran extensión de la deforestación que está teniendo lugar en las zonas bajas de los Andes dentro de su distribución (</a:t>
            </a:r>
            <a:r>
              <a:rPr lang="es-MX" dirty="0" err="1"/>
              <a:t>Ridgely</a:t>
            </a:r>
            <a:r>
              <a:rPr lang="es-MX" dirty="0"/>
              <a:t> y Tudor 1989</a:t>
            </a:r>
            <a:r>
              <a:rPr lang="es-MX" dirty="0" smtClean="0"/>
              <a:t>).</a:t>
            </a:r>
          </a:p>
          <a:p>
            <a:pPr algn="ctr"/>
            <a:endParaRPr lang="es-MX" dirty="0"/>
          </a:p>
          <a:p>
            <a:pPr algn="ctr"/>
            <a:r>
              <a:rPr lang="es-MX" dirty="0"/>
              <a:t>De acuerdo a </a:t>
            </a:r>
            <a:r>
              <a:rPr lang="es-MX" dirty="0" err="1"/>
              <a:t>BirdLife</a:t>
            </a:r>
            <a:r>
              <a:rPr lang="es-MX" dirty="0"/>
              <a:t> International (2015) las poblaciones de </a:t>
            </a:r>
            <a:r>
              <a:rPr lang="es-MX" dirty="0">
                <a:latin typeface="Times New Roman" panose="02020603050405020304" pitchFamily="18" charset="0"/>
                <a:ea typeface="Times New Roman" panose="02020603050405020304" pitchFamily="18" charset="0"/>
              </a:rPr>
              <a:t>Guacharaca Colombiana</a:t>
            </a:r>
            <a:r>
              <a:rPr lang="es-MX" b="1" dirty="0">
                <a:latin typeface="Times New Roman" panose="02020603050405020304" pitchFamily="18" charset="0"/>
                <a:ea typeface="Times New Roman" panose="02020603050405020304" pitchFamily="18" charset="0"/>
              </a:rPr>
              <a:t> </a:t>
            </a:r>
            <a:r>
              <a:rPr lang="es-MX" dirty="0" smtClean="0"/>
              <a:t>se </a:t>
            </a:r>
            <a:r>
              <a:rPr lang="es-MX" dirty="0"/>
              <a:t>han visto afectadas por la alta deforestación de las Cordilleras de los Andes, debido a la </a:t>
            </a:r>
            <a:r>
              <a:rPr lang="es-MX" dirty="0" smtClean="0"/>
              <a:t>agricultura.</a:t>
            </a:r>
          </a:p>
          <a:p>
            <a:pPr algn="ctr"/>
            <a:endParaRPr lang="es-MX" dirty="0"/>
          </a:p>
          <a:p>
            <a:pPr algn="ctr"/>
            <a:r>
              <a:rPr lang="es-ES" dirty="0" smtClean="0"/>
              <a:t>El inca negro se </a:t>
            </a:r>
            <a:r>
              <a:rPr lang="es-ES" dirty="0"/>
              <a:t>encuentra catalogado como Vulnerable (CITES, 2014) y registrado en el Apéndice II (UICN, 2001).</a:t>
            </a:r>
            <a:endParaRPr lang="es-CO" dirty="0"/>
          </a:p>
        </p:txBody>
      </p:sp>
    </p:spTree>
    <p:extLst>
      <p:ext uri="{BB962C8B-B14F-4D97-AF65-F5344CB8AC3E}">
        <p14:creationId xmlns:p14="http://schemas.microsoft.com/office/powerpoint/2010/main" val="5711281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0" y="5445224"/>
            <a:ext cx="9108504" cy="1412776"/>
            <a:chOff x="0" y="5445224"/>
            <a:chExt cx="9108504" cy="1412776"/>
          </a:xfrm>
        </p:grpSpPr>
        <p:pic>
          <p:nvPicPr>
            <p:cNvPr id="9" name="WordPictureWatermark208719298" descr="Templet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9451"/>
            <a:stretch/>
          </p:blipFill>
          <p:spPr bwMode="auto">
            <a:xfrm>
              <a:off x="0" y="5445224"/>
              <a:ext cx="9108504" cy="1412776"/>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a:blip r:embed="rId3"/>
            <a:stretch>
              <a:fillRect/>
            </a:stretch>
          </p:blipFill>
          <p:spPr>
            <a:xfrm>
              <a:off x="6660232" y="5877272"/>
              <a:ext cx="1476804" cy="709171"/>
            </a:xfrm>
            <a:prstGeom prst="rect">
              <a:avLst/>
            </a:prstGeom>
          </p:spPr>
        </p:pic>
      </p:grpSp>
      <p:sp>
        <p:nvSpPr>
          <p:cNvPr id="5" name="2 Subtítulo"/>
          <p:cNvSpPr txBox="1">
            <a:spLocks/>
          </p:cNvSpPr>
          <p:nvPr/>
        </p:nvSpPr>
        <p:spPr>
          <a:xfrm>
            <a:off x="379983" y="276077"/>
            <a:ext cx="8728521" cy="48661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s-CO" b="1" dirty="0" smtClean="0">
                <a:solidFill>
                  <a:srgbClr val="BF9000"/>
                </a:solidFill>
              </a:rPr>
              <a:t>Resultados componente vulnerabilidad</a:t>
            </a:r>
            <a:endParaRPr lang="es-CO" dirty="0"/>
          </a:p>
        </p:txBody>
      </p:sp>
      <p:pic>
        <p:nvPicPr>
          <p:cNvPr id="33" name="Imagen 32"/>
          <p:cNvPicPr>
            <a:picLocks noChangeAspect="1"/>
          </p:cNvPicPr>
          <p:nvPr/>
        </p:nvPicPr>
        <p:blipFill>
          <a:blip r:embed="rId4"/>
          <a:stretch>
            <a:fillRect/>
          </a:stretch>
        </p:blipFill>
        <p:spPr>
          <a:xfrm>
            <a:off x="491526" y="1669873"/>
            <a:ext cx="8125451" cy="1474377"/>
          </a:xfrm>
          <a:prstGeom prst="rect">
            <a:avLst/>
          </a:prstGeom>
        </p:spPr>
      </p:pic>
      <p:sp>
        <p:nvSpPr>
          <p:cNvPr id="4" name="Rectángulo 3"/>
          <p:cNvSpPr/>
          <p:nvPr/>
        </p:nvSpPr>
        <p:spPr>
          <a:xfrm>
            <a:off x="617621" y="3577972"/>
            <a:ext cx="4572000" cy="800219"/>
          </a:xfrm>
          <a:prstGeom prst="rect">
            <a:avLst/>
          </a:prstGeom>
        </p:spPr>
        <p:txBody>
          <a:bodyPr>
            <a:spAutoFit/>
          </a:bodyPr>
          <a:lstStyle/>
          <a:p>
            <a:endParaRPr lang="es-CO" sz="2800" dirty="0">
              <a:solidFill>
                <a:srgbClr val="000000"/>
              </a:solidFill>
              <a:latin typeface="Titillium Lt"/>
            </a:endParaRPr>
          </a:p>
          <a:p>
            <a:pPr algn="just"/>
            <a:r>
              <a:rPr lang="es-CO" b="1" dirty="0" smtClean="0">
                <a:latin typeface="Titillium Lt"/>
              </a:rPr>
              <a:t>Gutiérrez </a:t>
            </a:r>
            <a:r>
              <a:rPr lang="es-CO" b="1" dirty="0">
                <a:latin typeface="Titillium Lt"/>
              </a:rPr>
              <a:t>y Espinosa, </a:t>
            </a:r>
            <a:r>
              <a:rPr lang="es-CO" b="1" dirty="0" smtClean="0">
                <a:latin typeface="Titillium Lt"/>
              </a:rPr>
              <a:t>2010 </a:t>
            </a:r>
            <a:endParaRPr lang="es-CO" dirty="0"/>
          </a:p>
        </p:txBody>
      </p:sp>
    </p:spTree>
    <p:extLst>
      <p:ext uri="{BB962C8B-B14F-4D97-AF65-F5344CB8AC3E}">
        <p14:creationId xmlns:p14="http://schemas.microsoft.com/office/powerpoint/2010/main" val="42432424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340215" y="540471"/>
            <a:ext cx="6428073" cy="4921493"/>
          </a:xfrm>
          <a:prstGeom prst="rect">
            <a:avLst/>
          </a:prstGeom>
        </p:spPr>
      </p:pic>
      <p:grpSp>
        <p:nvGrpSpPr>
          <p:cNvPr id="8" name="Grupo 7"/>
          <p:cNvGrpSpPr/>
          <p:nvPr/>
        </p:nvGrpSpPr>
        <p:grpSpPr>
          <a:xfrm>
            <a:off x="0" y="5445224"/>
            <a:ext cx="9108504" cy="1412776"/>
            <a:chOff x="0" y="5445224"/>
            <a:chExt cx="9108504" cy="1412776"/>
          </a:xfrm>
        </p:grpSpPr>
        <p:pic>
          <p:nvPicPr>
            <p:cNvPr id="9" name="WordPictureWatermark208719298" descr="Templet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9451"/>
            <a:stretch/>
          </p:blipFill>
          <p:spPr bwMode="auto">
            <a:xfrm>
              <a:off x="0" y="5445224"/>
              <a:ext cx="9108504" cy="1412776"/>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a:blip r:embed="rId4"/>
            <a:stretch>
              <a:fillRect/>
            </a:stretch>
          </p:blipFill>
          <p:spPr>
            <a:xfrm>
              <a:off x="6660232" y="5877272"/>
              <a:ext cx="1476804" cy="709171"/>
            </a:xfrm>
            <a:prstGeom prst="rect">
              <a:avLst/>
            </a:prstGeom>
          </p:spPr>
        </p:pic>
      </p:grpSp>
      <p:sp>
        <p:nvSpPr>
          <p:cNvPr id="5" name="2 Subtítulo"/>
          <p:cNvSpPr txBox="1">
            <a:spLocks/>
          </p:cNvSpPr>
          <p:nvPr/>
        </p:nvSpPr>
        <p:spPr>
          <a:xfrm>
            <a:off x="379983" y="44624"/>
            <a:ext cx="8728521" cy="48661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s-CO" sz="2800" b="1" dirty="0" smtClean="0">
                <a:solidFill>
                  <a:srgbClr val="BF9000"/>
                </a:solidFill>
              </a:rPr>
              <a:t>Vulnerabilidad</a:t>
            </a:r>
            <a:endParaRPr lang="es-CO" sz="2800" dirty="0"/>
          </a:p>
        </p:txBody>
      </p:sp>
    </p:spTree>
    <p:extLst>
      <p:ext uri="{BB962C8B-B14F-4D97-AF65-F5344CB8AC3E}">
        <p14:creationId xmlns:p14="http://schemas.microsoft.com/office/powerpoint/2010/main" val="11458784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0" y="5445224"/>
            <a:ext cx="9108504" cy="1412776"/>
            <a:chOff x="0" y="5445224"/>
            <a:chExt cx="9108504" cy="1412776"/>
          </a:xfrm>
        </p:grpSpPr>
        <p:pic>
          <p:nvPicPr>
            <p:cNvPr id="9" name="WordPictureWatermark208719298" descr="Templet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9451"/>
            <a:stretch/>
          </p:blipFill>
          <p:spPr bwMode="auto">
            <a:xfrm>
              <a:off x="0" y="5445224"/>
              <a:ext cx="9108504" cy="1412776"/>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a:blip r:embed="rId3"/>
            <a:stretch>
              <a:fillRect/>
            </a:stretch>
          </p:blipFill>
          <p:spPr>
            <a:xfrm>
              <a:off x="6660232" y="5877272"/>
              <a:ext cx="1476804" cy="709171"/>
            </a:xfrm>
            <a:prstGeom prst="rect">
              <a:avLst/>
            </a:prstGeom>
          </p:spPr>
        </p:pic>
      </p:grpSp>
      <p:sp>
        <p:nvSpPr>
          <p:cNvPr id="5" name="2 Subtítulo"/>
          <p:cNvSpPr txBox="1">
            <a:spLocks/>
          </p:cNvSpPr>
          <p:nvPr/>
        </p:nvSpPr>
        <p:spPr>
          <a:xfrm>
            <a:off x="379983" y="44624"/>
            <a:ext cx="8728521" cy="48661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s-CO" sz="2800" b="1" dirty="0" smtClean="0">
                <a:solidFill>
                  <a:srgbClr val="BF9000"/>
                </a:solidFill>
              </a:rPr>
              <a:t>Vulnerabilidad</a:t>
            </a:r>
            <a:endParaRPr lang="es-CO" sz="2800" dirty="0"/>
          </a:p>
        </p:txBody>
      </p:sp>
      <p:pic>
        <p:nvPicPr>
          <p:cNvPr id="2" name="Imagen 1"/>
          <p:cNvPicPr>
            <a:picLocks noChangeAspect="1"/>
          </p:cNvPicPr>
          <p:nvPr/>
        </p:nvPicPr>
        <p:blipFill>
          <a:blip r:embed="rId4"/>
          <a:stretch>
            <a:fillRect/>
          </a:stretch>
        </p:blipFill>
        <p:spPr>
          <a:xfrm>
            <a:off x="1453412" y="670416"/>
            <a:ext cx="6581661" cy="5278864"/>
          </a:xfrm>
          <a:prstGeom prst="rect">
            <a:avLst/>
          </a:prstGeom>
        </p:spPr>
      </p:pic>
    </p:spTree>
    <p:extLst>
      <p:ext uri="{BB962C8B-B14F-4D97-AF65-F5344CB8AC3E}">
        <p14:creationId xmlns:p14="http://schemas.microsoft.com/office/powerpoint/2010/main" val="16994837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0" y="5445224"/>
            <a:ext cx="9108504" cy="1412776"/>
            <a:chOff x="0" y="5445224"/>
            <a:chExt cx="9108504" cy="1412776"/>
          </a:xfrm>
        </p:grpSpPr>
        <p:pic>
          <p:nvPicPr>
            <p:cNvPr id="9" name="WordPictureWatermark208719298" descr="Templet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9451"/>
            <a:stretch/>
          </p:blipFill>
          <p:spPr bwMode="auto">
            <a:xfrm>
              <a:off x="0" y="5445224"/>
              <a:ext cx="9108504" cy="1412776"/>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a:blip r:embed="rId3"/>
            <a:stretch>
              <a:fillRect/>
            </a:stretch>
          </p:blipFill>
          <p:spPr>
            <a:xfrm>
              <a:off x="6660232" y="5877272"/>
              <a:ext cx="1476804" cy="709171"/>
            </a:xfrm>
            <a:prstGeom prst="rect">
              <a:avLst/>
            </a:prstGeom>
          </p:spPr>
        </p:pic>
      </p:grpSp>
      <p:sp>
        <p:nvSpPr>
          <p:cNvPr id="5" name="2 Subtítulo"/>
          <p:cNvSpPr txBox="1">
            <a:spLocks/>
          </p:cNvSpPr>
          <p:nvPr/>
        </p:nvSpPr>
        <p:spPr>
          <a:xfrm>
            <a:off x="379983" y="44624"/>
            <a:ext cx="8728521" cy="48661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s-CO" sz="2800" b="1" dirty="0" smtClean="0">
                <a:solidFill>
                  <a:srgbClr val="BF9000"/>
                </a:solidFill>
              </a:rPr>
              <a:t>Vulnerabilidad</a:t>
            </a:r>
            <a:endParaRPr lang="es-CO" sz="2800" dirty="0"/>
          </a:p>
        </p:txBody>
      </p:sp>
      <p:pic>
        <p:nvPicPr>
          <p:cNvPr id="4" name="Imagen 3"/>
          <p:cNvPicPr>
            <a:picLocks noChangeAspect="1"/>
          </p:cNvPicPr>
          <p:nvPr/>
        </p:nvPicPr>
        <p:blipFill>
          <a:blip r:embed="rId4"/>
          <a:stretch>
            <a:fillRect/>
          </a:stretch>
        </p:blipFill>
        <p:spPr>
          <a:xfrm>
            <a:off x="717732" y="572334"/>
            <a:ext cx="8102739" cy="5461146"/>
          </a:xfrm>
          <a:prstGeom prst="rect">
            <a:avLst/>
          </a:prstGeom>
        </p:spPr>
      </p:pic>
    </p:spTree>
    <p:extLst>
      <p:ext uri="{BB962C8B-B14F-4D97-AF65-F5344CB8AC3E}">
        <p14:creationId xmlns:p14="http://schemas.microsoft.com/office/powerpoint/2010/main" val="6499927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Subtítulo"/>
          <p:cNvSpPr txBox="1">
            <a:spLocks/>
          </p:cNvSpPr>
          <p:nvPr/>
        </p:nvSpPr>
        <p:spPr>
          <a:xfrm>
            <a:off x="379983" y="44624"/>
            <a:ext cx="8728521" cy="48661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s-CO" sz="2800" b="1" dirty="0" smtClean="0">
                <a:solidFill>
                  <a:srgbClr val="BF9000"/>
                </a:solidFill>
              </a:rPr>
              <a:t>Resultados componente Vulnerabilidad Pacho</a:t>
            </a:r>
            <a:endParaRPr lang="es-CO" sz="2800" dirty="0"/>
          </a:p>
        </p:txBody>
      </p:sp>
      <p:graphicFrame>
        <p:nvGraphicFramePr>
          <p:cNvPr id="6" name="Tabla 5"/>
          <p:cNvGraphicFramePr>
            <a:graphicFrameLocks noGrp="1"/>
          </p:cNvGraphicFramePr>
          <p:nvPr>
            <p:extLst>
              <p:ext uri="{D42A27DB-BD31-4B8C-83A1-F6EECF244321}">
                <p14:modId xmlns:p14="http://schemas.microsoft.com/office/powerpoint/2010/main" val="1591185509"/>
              </p:ext>
            </p:extLst>
          </p:nvPr>
        </p:nvGraphicFramePr>
        <p:xfrm>
          <a:off x="435098" y="764704"/>
          <a:ext cx="8243682" cy="4680524"/>
        </p:xfrm>
        <a:graphic>
          <a:graphicData uri="http://schemas.openxmlformats.org/drawingml/2006/table">
            <a:tbl>
              <a:tblPr firstRow="1" firstCol="1" bandRow="1"/>
              <a:tblGrid>
                <a:gridCol w="515721"/>
                <a:gridCol w="1341683"/>
                <a:gridCol w="701514"/>
                <a:gridCol w="701514"/>
                <a:gridCol w="701514"/>
                <a:gridCol w="701514"/>
                <a:gridCol w="701514"/>
                <a:gridCol w="701514"/>
                <a:gridCol w="701514"/>
                <a:gridCol w="737840"/>
                <a:gridCol w="737840"/>
              </a:tblGrid>
              <a:tr h="585064">
                <a:tc>
                  <a:txBody>
                    <a:bodyPr/>
                    <a:lstStyle/>
                    <a:p>
                      <a:pPr algn="ctr">
                        <a:lnSpc>
                          <a:spcPct val="150000"/>
                        </a:lnSpc>
                        <a:spcAft>
                          <a:spcPts val="0"/>
                        </a:spcAft>
                      </a:pPr>
                      <a:r>
                        <a:rPr lang="es-CO" sz="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Id Finca</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50000"/>
                        </a:lnSpc>
                        <a:spcAft>
                          <a:spcPts val="0"/>
                        </a:spcAft>
                      </a:pPr>
                      <a:r>
                        <a:rPr lang="es-CO" sz="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Propietario</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50000"/>
                        </a:lnSpc>
                        <a:spcAft>
                          <a:spcPts val="0"/>
                        </a:spcAft>
                      </a:pPr>
                      <a:r>
                        <a:rPr lang="es-CO" sz="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Nivel de sombrío</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50000"/>
                        </a:lnSpc>
                        <a:spcAft>
                          <a:spcPts val="0"/>
                        </a:spcAft>
                      </a:pPr>
                      <a:r>
                        <a:rPr lang="es-CO" sz="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Rango Exposición</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50000"/>
                        </a:lnSpc>
                        <a:spcAft>
                          <a:spcPts val="0"/>
                        </a:spcAft>
                      </a:pPr>
                      <a:r>
                        <a:rPr lang="es-CO" sz="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Exposición</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50000"/>
                        </a:lnSpc>
                        <a:spcAft>
                          <a:spcPts val="0"/>
                        </a:spcAft>
                      </a:pPr>
                      <a:r>
                        <a:rPr lang="es-CO" sz="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Rango Sensibilidad</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50000"/>
                        </a:lnSpc>
                        <a:spcAft>
                          <a:spcPts val="0"/>
                        </a:spcAft>
                      </a:pPr>
                      <a:r>
                        <a:rPr lang="es-CO" sz="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Sensibilidad</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50000"/>
                        </a:lnSpc>
                        <a:spcAft>
                          <a:spcPts val="0"/>
                        </a:spcAft>
                      </a:pPr>
                      <a:r>
                        <a:rPr lang="es-CO" sz="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Rango Cap Adaptativa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50000"/>
                        </a:lnSpc>
                        <a:spcAft>
                          <a:spcPts val="0"/>
                        </a:spcAft>
                      </a:pPr>
                      <a:r>
                        <a:rPr lang="es-CO" sz="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Capacidad Adaptativa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50000"/>
                        </a:lnSpc>
                        <a:spcAft>
                          <a:spcPts val="0"/>
                        </a:spcAft>
                      </a:pPr>
                      <a:r>
                        <a:rPr lang="es-CO" sz="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Rango Vulnerabilidad</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50000"/>
                        </a:lnSpc>
                        <a:spcAft>
                          <a:spcPts val="0"/>
                        </a:spcAft>
                      </a:pPr>
                      <a:r>
                        <a:rPr lang="es-CO" sz="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Vulnerabilidad</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390044">
                <a:tc>
                  <a:txBody>
                    <a:bodyPr/>
                    <a:lstStyle/>
                    <a:p>
                      <a:pPr algn="ctr">
                        <a:lnSpc>
                          <a:spcPct val="150000"/>
                        </a:lnSpc>
                        <a:spcAft>
                          <a:spcPts val="0"/>
                        </a:spcAft>
                      </a:pPr>
                      <a:r>
                        <a:rPr lang="es-CO" sz="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29</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Andrea Pinzón/Luz Helena Bejarano</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Bajo</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0,319</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CO" sz="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Media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0,470</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CO" sz="8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Baja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5623"/>
                    </a:solidFill>
                  </a:tcPr>
                </a:tc>
                <a:tc>
                  <a:txBody>
                    <a:bodyPr/>
                    <a:lstStyle/>
                    <a:p>
                      <a:pPr algn="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0,580</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CO" sz="8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Alta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5623"/>
                    </a:solidFill>
                  </a:tcPr>
                </a:tc>
                <a:tc>
                  <a:txBody>
                    <a:bodyPr/>
                    <a:lstStyle/>
                    <a:p>
                      <a:pPr algn="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0,208</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CO" sz="8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Baja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5623"/>
                    </a:solidFill>
                  </a:tcPr>
                </a:tc>
              </a:tr>
              <a:tr h="195022">
                <a:tc>
                  <a:txBody>
                    <a:bodyPr/>
                    <a:lstStyle/>
                    <a:p>
                      <a:pPr algn="ct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30</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José Robayo</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Bajo</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0,365</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CO" sz="8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Baja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5623"/>
                    </a:solidFill>
                  </a:tcPr>
                </a:tc>
                <a:tc>
                  <a:txBody>
                    <a:bodyPr/>
                    <a:lstStyle/>
                    <a:p>
                      <a:pPr algn="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0,499</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CO" sz="8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Baja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5623"/>
                    </a:solidFill>
                  </a:tcPr>
                </a:tc>
                <a:tc>
                  <a:txBody>
                    <a:bodyPr/>
                    <a:lstStyle/>
                    <a:p>
                      <a:pPr algn="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0,540</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CO" sz="8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Alta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5623"/>
                    </a:solidFill>
                  </a:tcPr>
                </a:tc>
                <a:tc>
                  <a:txBody>
                    <a:bodyPr/>
                    <a:lstStyle/>
                    <a:p>
                      <a:pPr algn="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0,323</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CO" sz="8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Baja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5623"/>
                    </a:solidFill>
                  </a:tcPr>
                </a:tc>
              </a:tr>
              <a:tr h="390044">
                <a:tc>
                  <a:txBody>
                    <a:bodyPr/>
                    <a:lstStyle/>
                    <a:p>
                      <a:pPr algn="ctr">
                        <a:lnSpc>
                          <a:spcPct val="150000"/>
                        </a:lnSpc>
                        <a:spcAft>
                          <a:spcPts val="0"/>
                        </a:spcAft>
                      </a:pPr>
                      <a:r>
                        <a:rPr lang="es-CO" sz="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25</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Sonia Pineda/Israel Castañeda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Bajo</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0,415</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CO" sz="8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Alta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0,528</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CO" sz="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Media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0,532</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CO" sz="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Media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0,410</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CO" sz="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Media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195022">
                <a:tc>
                  <a:txBody>
                    <a:bodyPr/>
                    <a:lstStyle/>
                    <a:p>
                      <a:pPr algn="ctr">
                        <a:lnSpc>
                          <a:spcPct val="150000"/>
                        </a:lnSpc>
                        <a:spcAft>
                          <a:spcPts val="0"/>
                        </a:spcAft>
                      </a:pPr>
                      <a:r>
                        <a:rPr lang="es-CO" sz="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27</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Manuel Castañeda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Bajo</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0,520</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CO" sz="8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Alta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0,464</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CO" sz="8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Baja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5623"/>
                    </a:solidFill>
                  </a:tcPr>
                </a:tc>
                <a:tc>
                  <a:txBody>
                    <a:bodyPr/>
                    <a:lstStyle/>
                    <a:p>
                      <a:pPr algn="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0,492</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CO" sz="8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Baja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0,492</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CO" sz="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Media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195022">
                <a:tc>
                  <a:txBody>
                    <a:bodyPr/>
                    <a:lstStyle/>
                    <a:p>
                      <a:pPr algn="ctr">
                        <a:lnSpc>
                          <a:spcPct val="150000"/>
                        </a:lnSpc>
                        <a:spcAft>
                          <a:spcPts val="0"/>
                        </a:spcAft>
                      </a:pPr>
                      <a:r>
                        <a:rPr lang="es-CO" sz="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26</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Fabio Gómez</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Bajo</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0,339</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CO" sz="8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Baja</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5623"/>
                    </a:solidFill>
                  </a:tcPr>
                </a:tc>
                <a:tc>
                  <a:txBody>
                    <a:bodyPr/>
                    <a:lstStyle/>
                    <a:p>
                      <a:pPr algn="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0,627</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CO" sz="8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Alta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0,399</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CO" sz="8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Baja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0,566</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CO" sz="8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Alta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195022">
                <a:tc>
                  <a:txBody>
                    <a:bodyPr/>
                    <a:lstStyle/>
                    <a:p>
                      <a:pPr algn="ctr">
                        <a:lnSpc>
                          <a:spcPct val="150000"/>
                        </a:lnSpc>
                        <a:spcAft>
                          <a:spcPts val="0"/>
                        </a:spcAft>
                      </a:pPr>
                      <a:r>
                        <a:rPr lang="es-CO" sz="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19</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José Jesús Aguilar</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Medio</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0,310</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CO" sz="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Media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0,546</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CO" sz="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Media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0,532</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CO" sz="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Media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0,324</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CO" sz="8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Baja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5623"/>
                    </a:solidFill>
                  </a:tcPr>
                </a:tc>
              </a:tr>
              <a:tr h="195022">
                <a:tc>
                  <a:txBody>
                    <a:bodyPr/>
                    <a:lstStyle/>
                    <a:p>
                      <a:pPr algn="ctr">
                        <a:lnSpc>
                          <a:spcPct val="150000"/>
                        </a:lnSpc>
                        <a:spcAft>
                          <a:spcPts val="0"/>
                        </a:spcAft>
                      </a:pPr>
                      <a:r>
                        <a:rPr lang="es-CO" sz="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24</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José Benjamín González</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Medio</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0,282</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CO" sz="8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Baja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5623"/>
                    </a:solidFill>
                  </a:tcPr>
                </a:tc>
                <a:tc>
                  <a:txBody>
                    <a:bodyPr/>
                    <a:lstStyle/>
                    <a:p>
                      <a:pPr algn="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0,588</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CO" sz="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Media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0,533</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CO" sz="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Media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0,338</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CO" sz="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Media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195022">
                <a:tc>
                  <a:txBody>
                    <a:bodyPr/>
                    <a:lstStyle/>
                    <a:p>
                      <a:pPr algn="ctr">
                        <a:lnSpc>
                          <a:spcPct val="150000"/>
                        </a:lnSpc>
                        <a:spcAft>
                          <a:spcPts val="0"/>
                        </a:spcAft>
                      </a:pPr>
                      <a:r>
                        <a:rPr lang="es-CO" sz="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22</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María Isabel López</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Medio</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0,457</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CO" sz="8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Alta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0,438</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CO" sz="8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Baja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5623"/>
                    </a:solidFill>
                  </a:tcPr>
                </a:tc>
                <a:tc>
                  <a:txBody>
                    <a:bodyPr/>
                    <a:lstStyle/>
                    <a:p>
                      <a:pPr algn="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0,514</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CO" sz="8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Baja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0,381</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CO" sz="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Media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90044">
                <a:tc>
                  <a:txBody>
                    <a:bodyPr/>
                    <a:lstStyle/>
                    <a:p>
                      <a:pPr algn="ctr">
                        <a:lnSpc>
                          <a:spcPct val="150000"/>
                        </a:lnSpc>
                        <a:spcAft>
                          <a:spcPts val="0"/>
                        </a:spcAft>
                      </a:pPr>
                      <a:r>
                        <a:rPr lang="es-CO" sz="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28</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Álvaro Sarmiento/Jaime Rodríguez</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Medio</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0,810</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CO" sz="8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Alta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0,438</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CO" sz="8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Baja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5623"/>
                    </a:solidFill>
                  </a:tcPr>
                </a:tc>
                <a:tc>
                  <a:txBody>
                    <a:bodyPr/>
                    <a:lstStyle/>
                    <a:p>
                      <a:pPr algn="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0,533</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CO" sz="8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Alta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5623"/>
                    </a:solidFill>
                  </a:tcPr>
                </a:tc>
                <a:tc>
                  <a:txBody>
                    <a:bodyPr/>
                    <a:lstStyle/>
                    <a:p>
                      <a:pPr algn="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0,715</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CO" sz="800" b="1" u="sng"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Alta</a:t>
                      </a:r>
                      <a:endParaRPr lang="es-CO" sz="1000" u="sng" dirty="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195022">
                <a:tc>
                  <a:txBody>
                    <a:bodyPr/>
                    <a:lstStyle/>
                    <a:p>
                      <a:pPr algn="ctr">
                        <a:lnSpc>
                          <a:spcPct val="150000"/>
                        </a:lnSpc>
                        <a:spcAft>
                          <a:spcPts val="0"/>
                        </a:spcAft>
                      </a:pPr>
                      <a:r>
                        <a:rPr lang="es-CO" sz="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23</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José Urías Castañeda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Medio</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0,801</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CO" sz="8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Alta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0,604</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CO" sz="8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Alta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0,535</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CO" sz="8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Alta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5623"/>
                    </a:solidFill>
                  </a:tcPr>
                </a:tc>
                <a:tc>
                  <a:txBody>
                    <a:bodyPr/>
                    <a:lstStyle/>
                    <a:p>
                      <a:pPr algn="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0,870</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CO" sz="800" b="1" u="sng"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Alta</a:t>
                      </a:r>
                      <a:endParaRPr lang="es-CO" sz="1000" u="sng" dirty="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195022">
                <a:tc>
                  <a:txBody>
                    <a:bodyPr/>
                    <a:lstStyle/>
                    <a:p>
                      <a:pPr algn="ctr">
                        <a:lnSpc>
                          <a:spcPct val="150000"/>
                        </a:lnSpc>
                        <a:spcAft>
                          <a:spcPts val="0"/>
                        </a:spcAft>
                      </a:pPr>
                      <a:r>
                        <a:rPr lang="es-CO" sz="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21</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Luz Marina Santana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Alto</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0,258</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CO" sz="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Media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0,507</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CO" sz="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Media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0,529</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CO" sz="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Media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0,236</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CO" sz="8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Baja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5623"/>
                    </a:solidFill>
                  </a:tcPr>
                </a:tc>
              </a:tr>
              <a:tr h="585064">
                <a:tc>
                  <a:txBody>
                    <a:bodyPr/>
                    <a:lstStyle/>
                    <a:p>
                      <a:pPr algn="ctr">
                        <a:lnSpc>
                          <a:spcPct val="150000"/>
                        </a:lnSpc>
                        <a:spcAft>
                          <a:spcPts val="0"/>
                        </a:spcAft>
                      </a:pPr>
                      <a:r>
                        <a:rPr lang="es-CO" sz="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18</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Ana Yolanda Castro/Salomón Bohórquez</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Alto</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0,222</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CO" sz="8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Baja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5623"/>
                    </a:solidFill>
                  </a:tcPr>
                </a:tc>
                <a:tc>
                  <a:txBody>
                    <a:bodyPr/>
                    <a:lstStyle/>
                    <a:p>
                      <a:pPr algn="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0,574</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CO" sz="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Media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0,554</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CO" sz="8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Alta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5623"/>
                    </a:solidFill>
                  </a:tcPr>
                </a:tc>
                <a:tc>
                  <a:txBody>
                    <a:bodyPr/>
                    <a:lstStyle/>
                    <a:p>
                      <a:pPr algn="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0,241</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CO" sz="8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Baja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5623"/>
                    </a:solidFill>
                  </a:tcPr>
                </a:tc>
              </a:tr>
              <a:tr h="390044">
                <a:tc>
                  <a:txBody>
                    <a:bodyPr/>
                    <a:lstStyle/>
                    <a:p>
                      <a:pPr algn="ctr">
                        <a:lnSpc>
                          <a:spcPct val="150000"/>
                        </a:lnSpc>
                        <a:spcAft>
                          <a:spcPts val="0"/>
                        </a:spcAft>
                      </a:pPr>
                      <a:r>
                        <a:rPr lang="es-CO" sz="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Nicolás Noriega/Rafael Garzón</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Alto</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0,149</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CO" sz="8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Baja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5623"/>
                    </a:solidFill>
                  </a:tcPr>
                </a:tc>
                <a:tc>
                  <a:txBody>
                    <a:bodyPr/>
                    <a:lstStyle/>
                    <a:p>
                      <a:pPr algn="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0,622</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CO" sz="8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Alta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0,527</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CO" sz="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Media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0,243</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CO" sz="8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Baja</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5623"/>
                    </a:solidFill>
                  </a:tcPr>
                </a:tc>
              </a:tr>
              <a:tr h="195022">
                <a:tc>
                  <a:txBody>
                    <a:bodyPr/>
                    <a:lstStyle/>
                    <a:p>
                      <a:pPr algn="ctr">
                        <a:lnSpc>
                          <a:spcPct val="150000"/>
                        </a:lnSpc>
                        <a:spcAft>
                          <a:spcPts val="0"/>
                        </a:spcAft>
                      </a:pPr>
                      <a:r>
                        <a:rPr lang="es-CO" sz="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17</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Gilberto Tovar</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Alto</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0,449</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CO" sz="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Media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0,592</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CO" sz="8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Alta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0,511</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CO" sz="8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Baja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0,530</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CO" sz="800" b="1" u="sng"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Alta</a:t>
                      </a:r>
                      <a:endParaRPr lang="es-CO" sz="1000" u="sng" dirty="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195022">
                <a:tc>
                  <a:txBody>
                    <a:bodyPr/>
                    <a:lstStyle/>
                    <a:p>
                      <a:pPr algn="ctr">
                        <a:lnSpc>
                          <a:spcPct val="150000"/>
                        </a:lnSpc>
                        <a:spcAft>
                          <a:spcPts val="0"/>
                        </a:spcAft>
                      </a:pPr>
                      <a:r>
                        <a:rPr lang="es-CO" sz="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16</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CO" sz="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Edgar Milcíades Varela</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Alto</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0,446</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CO" sz="8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Alta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0,646</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CO" sz="8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Alta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0,499</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CO" sz="8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Baja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r">
                        <a:lnSpc>
                          <a:spcPct val="150000"/>
                        </a:lnSpc>
                        <a:spcAft>
                          <a:spcPts val="0"/>
                        </a:spcAft>
                      </a:pPr>
                      <a:r>
                        <a:rPr lang="es-CO" sz="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0,593</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CO" sz="800" b="1" u="sng"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Alta</a:t>
                      </a:r>
                      <a:endParaRPr lang="es-CO" sz="1000" u="sng" dirty="0">
                        <a:effectLst/>
                        <a:latin typeface="Calibri" panose="020F0502020204030204" pitchFamily="34" charset="0"/>
                        <a:ea typeface="Calibri" panose="020F0502020204030204" pitchFamily="34" charset="0"/>
                        <a:cs typeface="Times New Roman" panose="02020603050405020304" pitchFamily="18" charset="0"/>
                      </a:endParaRPr>
                    </a:p>
                  </a:txBody>
                  <a:tcPr marL="40743" marR="40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bl>
          </a:graphicData>
        </a:graphic>
      </p:graphicFrame>
      <p:sp>
        <p:nvSpPr>
          <p:cNvPr id="3" name="Rectángulo 2"/>
          <p:cNvSpPr/>
          <p:nvPr/>
        </p:nvSpPr>
        <p:spPr>
          <a:xfrm>
            <a:off x="0" y="5678689"/>
            <a:ext cx="9144000" cy="1179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CO" dirty="0"/>
          </a:p>
          <a:p>
            <a:pPr algn="ctr"/>
            <a:r>
              <a:rPr lang="es-CO" b="1" dirty="0"/>
              <a:t>La condición de sombrío de las fincas es solo un indicador dentro de muchos que deben ser incluidos en el análisis de la vulnerabilidad, la cual debe ser abordada bajo un enfoque sistémico. </a:t>
            </a:r>
            <a:endParaRPr lang="es-CO" dirty="0"/>
          </a:p>
        </p:txBody>
      </p:sp>
    </p:spTree>
    <p:extLst>
      <p:ext uri="{BB962C8B-B14F-4D97-AF65-F5344CB8AC3E}">
        <p14:creationId xmlns:p14="http://schemas.microsoft.com/office/powerpoint/2010/main" val="33486371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Subtítulo"/>
          <p:cNvSpPr txBox="1">
            <a:spLocks/>
          </p:cNvSpPr>
          <p:nvPr/>
        </p:nvSpPr>
        <p:spPr>
          <a:xfrm>
            <a:off x="379983" y="44624"/>
            <a:ext cx="8728521" cy="48661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s-CO" sz="2800" b="1" dirty="0" smtClean="0">
                <a:solidFill>
                  <a:srgbClr val="BF9000"/>
                </a:solidFill>
              </a:rPr>
              <a:t>Resultados componente Vulnerabilidad Tibacuy</a:t>
            </a:r>
            <a:endParaRPr lang="es-CO" sz="2800" dirty="0"/>
          </a:p>
        </p:txBody>
      </p:sp>
      <p:graphicFrame>
        <p:nvGraphicFramePr>
          <p:cNvPr id="2" name="Tabla 1"/>
          <p:cNvGraphicFramePr>
            <a:graphicFrameLocks noGrp="1"/>
          </p:cNvGraphicFramePr>
          <p:nvPr>
            <p:extLst>
              <p:ext uri="{D42A27DB-BD31-4B8C-83A1-F6EECF244321}">
                <p14:modId xmlns:p14="http://schemas.microsoft.com/office/powerpoint/2010/main" val="3912789494"/>
              </p:ext>
            </p:extLst>
          </p:nvPr>
        </p:nvGraphicFramePr>
        <p:xfrm>
          <a:off x="355650" y="764704"/>
          <a:ext cx="8280919" cy="4619162"/>
        </p:xfrm>
        <a:graphic>
          <a:graphicData uri="http://schemas.openxmlformats.org/drawingml/2006/table">
            <a:tbl>
              <a:tblPr firstRow="1" firstCol="1" bandRow="1"/>
              <a:tblGrid>
                <a:gridCol w="432021"/>
                <a:gridCol w="1123012"/>
                <a:gridCol w="828702"/>
                <a:gridCol w="731207"/>
                <a:gridCol w="731207"/>
                <a:gridCol w="731207"/>
                <a:gridCol w="731207"/>
                <a:gridCol w="731207"/>
                <a:gridCol w="731207"/>
                <a:gridCol w="754971"/>
                <a:gridCol w="754971"/>
              </a:tblGrid>
              <a:tr h="630959">
                <a:tc>
                  <a:txBody>
                    <a:bodyPr/>
                    <a:lstStyle/>
                    <a:p>
                      <a:pPr algn="ctr">
                        <a:lnSpc>
                          <a:spcPct val="115000"/>
                        </a:lnSpc>
                        <a:spcAft>
                          <a:spcPts val="0"/>
                        </a:spcAft>
                      </a:pPr>
                      <a:r>
                        <a:rPr lang="es-CO" sz="900" b="1" dirty="0">
                          <a:solidFill>
                            <a:srgbClr val="000000"/>
                          </a:solidFill>
                          <a:effectLst/>
                          <a:latin typeface="+mj-lt"/>
                          <a:ea typeface="Times New Roman" panose="02020603050405020304" pitchFamily="18" charset="0"/>
                          <a:cs typeface="Times New Roman" panose="02020603050405020304" pitchFamily="18" charset="0"/>
                        </a:rPr>
                        <a:t>Id finca</a:t>
                      </a:r>
                      <a:endParaRPr lang="es-CO" sz="1000" dirty="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0"/>
                        </a:spcAft>
                      </a:pPr>
                      <a:r>
                        <a:rPr lang="es-CO" sz="900" b="1">
                          <a:solidFill>
                            <a:srgbClr val="000000"/>
                          </a:solidFill>
                          <a:effectLst/>
                          <a:latin typeface="+mj-lt"/>
                          <a:ea typeface="Times New Roman" panose="02020603050405020304" pitchFamily="18" charset="0"/>
                          <a:cs typeface="Times New Roman" panose="02020603050405020304" pitchFamily="18" charset="0"/>
                        </a:rPr>
                        <a:t>Propietario</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0"/>
                        </a:spcAft>
                      </a:pPr>
                      <a:r>
                        <a:rPr lang="es-CO" sz="900" b="1">
                          <a:solidFill>
                            <a:srgbClr val="000000"/>
                          </a:solidFill>
                          <a:effectLst/>
                          <a:latin typeface="+mj-lt"/>
                          <a:ea typeface="Times New Roman" panose="02020603050405020304" pitchFamily="18" charset="0"/>
                          <a:cs typeface="Times New Roman" panose="02020603050405020304" pitchFamily="18" charset="0"/>
                        </a:rPr>
                        <a:t>Nivel de sombrío</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0"/>
                        </a:spcAft>
                      </a:pPr>
                      <a:r>
                        <a:rPr lang="es-CO" sz="900" b="1">
                          <a:solidFill>
                            <a:srgbClr val="000000"/>
                          </a:solidFill>
                          <a:effectLst/>
                          <a:latin typeface="+mj-lt"/>
                          <a:ea typeface="Times New Roman" panose="02020603050405020304" pitchFamily="18" charset="0"/>
                          <a:cs typeface="Times New Roman" panose="02020603050405020304" pitchFamily="18" charset="0"/>
                        </a:rPr>
                        <a:t>Rango Exposición</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0"/>
                        </a:spcAft>
                      </a:pPr>
                      <a:r>
                        <a:rPr lang="es-CO" sz="900" b="1">
                          <a:solidFill>
                            <a:srgbClr val="000000"/>
                          </a:solidFill>
                          <a:effectLst/>
                          <a:latin typeface="+mj-lt"/>
                          <a:ea typeface="Times New Roman" panose="02020603050405020304" pitchFamily="18" charset="0"/>
                          <a:cs typeface="Times New Roman" panose="02020603050405020304" pitchFamily="18" charset="0"/>
                        </a:rPr>
                        <a:t>Exposición</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0"/>
                        </a:spcAft>
                      </a:pPr>
                      <a:r>
                        <a:rPr lang="es-CO" sz="900" b="1">
                          <a:solidFill>
                            <a:srgbClr val="000000"/>
                          </a:solidFill>
                          <a:effectLst/>
                          <a:latin typeface="+mj-lt"/>
                          <a:ea typeface="Times New Roman" panose="02020603050405020304" pitchFamily="18" charset="0"/>
                          <a:cs typeface="Times New Roman" panose="02020603050405020304" pitchFamily="18" charset="0"/>
                        </a:rPr>
                        <a:t>Rango Sensibilidad</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0"/>
                        </a:spcAft>
                      </a:pPr>
                      <a:r>
                        <a:rPr lang="es-CO" sz="900" b="1">
                          <a:solidFill>
                            <a:srgbClr val="000000"/>
                          </a:solidFill>
                          <a:effectLst/>
                          <a:latin typeface="+mj-lt"/>
                          <a:ea typeface="Times New Roman" panose="02020603050405020304" pitchFamily="18" charset="0"/>
                          <a:cs typeface="Times New Roman" panose="02020603050405020304" pitchFamily="18" charset="0"/>
                        </a:rPr>
                        <a:t>Sensibilidad</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0"/>
                        </a:spcAft>
                      </a:pPr>
                      <a:r>
                        <a:rPr lang="es-CO" sz="900" b="1">
                          <a:solidFill>
                            <a:srgbClr val="000000"/>
                          </a:solidFill>
                          <a:effectLst/>
                          <a:latin typeface="+mj-lt"/>
                          <a:ea typeface="Times New Roman" panose="02020603050405020304" pitchFamily="18" charset="0"/>
                          <a:cs typeface="Times New Roman" panose="02020603050405020304" pitchFamily="18" charset="0"/>
                        </a:rPr>
                        <a:t>Rango Cap Adaptativa</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0"/>
                        </a:spcAft>
                      </a:pPr>
                      <a:r>
                        <a:rPr lang="es-CO" sz="900" b="1">
                          <a:solidFill>
                            <a:srgbClr val="000000"/>
                          </a:solidFill>
                          <a:effectLst/>
                          <a:latin typeface="+mj-lt"/>
                          <a:ea typeface="Times New Roman" panose="02020603050405020304" pitchFamily="18" charset="0"/>
                          <a:cs typeface="Times New Roman" panose="02020603050405020304" pitchFamily="18" charset="0"/>
                        </a:rPr>
                        <a:t>Capacidad Adaptativa</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0"/>
                        </a:spcAft>
                      </a:pPr>
                      <a:r>
                        <a:rPr lang="es-CO" sz="900" b="1">
                          <a:solidFill>
                            <a:srgbClr val="000000"/>
                          </a:solidFill>
                          <a:effectLst/>
                          <a:latin typeface="+mj-lt"/>
                          <a:ea typeface="Times New Roman" panose="02020603050405020304" pitchFamily="18" charset="0"/>
                          <a:cs typeface="Times New Roman" panose="02020603050405020304" pitchFamily="18" charset="0"/>
                        </a:rPr>
                        <a:t>Rango Vulnerabilidad</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0"/>
                        </a:spcAft>
                      </a:pPr>
                      <a:r>
                        <a:rPr lang="es-CO" sz="900" b="1">
                          <a:solidFill>
                            <a:srgbClr val="000000"/>
                          </a:solidFill>
                          <a:effectLst/>
                          <a:latin typeface="+mj-lt"/>
                          <a:ea typeface="Times New Roman" panose="02020603050405020304" pitchFamily="18" charset="0"/>
                          <a:cs typeface="Times New Roman" panose="02020603050405020304" pitchFamily="18" charset="0"/>
                        </a:rPr>
                        <a:t>Vulnerabilidad</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13027">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9</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dirty="0">
                          <a:solidFill>
                            <a:srgbClr val="000000"/>
                          </a:solidFill>
                          <a:effectLst/>
                          <a:latin typeface="+mj-lt"/>
                          <a:ea typeface="Times New Roman" panose="02020603050405020304" pitchFamily="18" charset="0"/>
                          <a:cs typeface="Times New Roman" panose="02020603050405020304" pitchFamily="18" charset="0"/>
                        </a:rPr>
                        <a:t>María Otilia </a:t>
                      </a:r>
                      <a:r>
                        <a:rPr lang="es-CO" sz="900" dirty="0" err="1" smtClean="0">
                          <a:solidFill>
                            <a:srgbClr val="000000"/>
                          </a:solidFill>
                          <a:effectLst/>
                          <a:latin typeface="+mj-lt"/>
                          <a:ea typeface="Times New Roman" panose="02020603050405020304" pitchFamily="18" charset="0"/>
                          <a:cs typeface="Times New Roman" panose="02020603050405020304" pitchFamily="18" charset="0"/>
                        </a:rPr>
                        <a:t>Tocua</a:t>
                      </a:r>
                      <a:r>
                        <a:rPr lang="es-CO" sz="900" dirty="0" smtClean="0">
                          <a:solidFill>
                            <a:srgbClr val="000000"/>
                          </a:solidFill>
                          <a:effectLst/>
                          <a:latin typeface="+mj-lt"/>
                          <a:ea typeface="Times New Roman" panose="02020603050405020304" pitchFamily="18" charset="0"/>
                          <a:cs typeface="Times New Roman" panose="02020603050405020304" pitchFamily="18" charset="0"/>
                        </a:rPr>
                        <a:t>***</a:t>
                      </a:r>
                      <a:endParaRPr lang="es-CO" sz="1000" dirty="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Bajo</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0,432</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b="1">
                          <a:solidFill>
                            <a:srgbClr val="FFFFFF"/>
                          </a:solidFill>
                          <a:effectLst/>
                          <a:latin typeface="+mj-lt"/>
                          <a:ea typeface="Times New Roman" panose="02020603050405020304" pitchFamily="18" charset="0"/>
                          <a:cs typeface="Times New Roman" panose="02020603050405020304" pitchFamily="18" charset="0"/>
                        </a:rPr>
                        <a:t>Alta</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0,628</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b="1">
                          <a:solidFill>
                            <a:srgbClr val="FFFFFF"/>
                          </a:solidFill>
                          <a:effectLst/>
                          <a:latin typeface="+mj-lt"/>
                          <a:ea typeface="Times New Roman" panose="02020603050405020304" pitchFamily="18" charset="0"/>
                          <a:cs typeface="Times New Roman" panose="02020603050405020304" pitchFamily="18" charset="0"/>
                        </a:rPr>
                        <a:t>Alta</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0,386</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b="1">
                          <a:solidFill>
                            <a:srgbClr val="FFFFFF"/>
                          </a:solidFill>
                          <a:effectLst/>
                          <a:latin typeface="+mj-lt"/>
                          <a:ea typeface="Times New Roman" panose="02020603050405020304" pitchFamily="18" charset="0"/>
                          <a:cs typeface="Times New Roman" panose="02020603050405020304" pitchFamily="18" charset="0"/>
                        </a:rPr>
                        <a:t>Baja</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es-CO" sz="1000">
                          <a:solidFill>
                            <a:srgbClr val="000000"/>
                          </a:solidFill>
                          <a:effectLst/>
                          <a:latin typeface="+mj-lt"/>
                          <a:ea typeface="Times New Roman" panose="02020603050405020304" pitchFamily="18" charset="0"/>
                          <a:cs typeface="Times New Roman" panose="02020603050405020304" pitchFamily="18" charset="0"/>
                        </a:rPr>
                        <a:t>0,674</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b="1" u="sng" dirty="0">
                          <a:solidFill>
                            <a:srgbClr val="FFFFFF"/>
                          </a:solidFill>
                          <a:effectLst/>
                          <a:latin typeface="+mj-lt"/>
                          <a:ea typeface="Times New Roman" panose="02020603050405020304" pitchFamily="18" charset="0"/>
                          <a:cs typeface="Times New Roman" panose="02020603050405020304" pitchFamily="18" charset="0"/>
                        </a:rPr>
                        <a:t>Alta</a:t>
                      </a:r>
                      <a:endParaRPr lang="es-CO" sz="1000" u="sng" dirty="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213027">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11</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César Segura Monroy</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Bajo</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0,199</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b="1">
                          <a:solidFill>
                            <a:srgbClr val="FFFFFF"/>
                          </a:solidFill>
                          <a:effectLst/>
                          <a:latin typeface="+mj-lt"/>
                          <a:ea typeface="Times New Roman" panose="02020603050405020304" pitchFamily="18" charset="0"/>
                          <a:cs typeface="Times New Roman" panose="02020603050405020304" pitchFamily="18" charset="0"/>
                        </a:rPr>
                        <a:t>Baja</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5623"/>
                    </a:solidFill>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0,491</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b="1">
                          <a:solidFill>
                            <a:srgbClr val="000000"/>
                          </a:solidFill>
                          <a:effectLst/>
                          <a:latin typeface="+mj-lt"/>
                          <a:ea typeface="Times New Roman" panose="02020603050405020304" pitchFamily="18" charset="0"/>
                          <a:cs typeface="Times New Roman" panose="02020603050405020304" pitchFamily="18" charset="0"/>
                        </a:rPr>
                        <a:t>Media</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0,431</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b="1">
                          <a:solidFill>
                            <a:srgbClr val="000000"/>
                          </a:solidFill>
                          <a:effectLst/>
                          <a:latin typeface="+mj-lt"/>
                          <a:ea typeface="Times New Roman" panose="02020603050405020304" pitchFamily="18" charset="0"/>
                          <a:cs typeface="Times New Roman" panose="02020603050405020304" pitchFamily="18" charset="0"/>
                        </a:rPr>
                        <a:t>Media</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CO" sz="1000">
                          <a:solidFill>
                            <a:srgbClr val="000000"/>
                          </a:solidFill>
                          <a:effectLst/>
                          <a:latin typeface="+mj-lt"/>
                          <a:ea typeface="Times New Roman" panose="02020603050405020304" pitchFamily="18" charset="0"/>
                          <a:cs typeface="Times New Roman" panose="02020603050405020304" pitchFamily="18" charset="0"/>
                        </a:rPr>
                        <a:t>0,260</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b="1">
                          <a:solidFill>
                            <a:srgbClr val="FFFFFF"/>
                          </a:solidFill>
                          <a:effectLst/>
                          <a:latin typeface="+mj-lt"/>
                          <a:ea typeface="Times New Roman" panose="02020603050405020304" pitchFamily="18" charset="0"/>
                          <a:cs typeface="Times New Roman" panose="02020603050405020304" pitchFamily="18" charset="0"/>
                        </a:rPr>
                        <a:t>Baja</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5623"/>
                    </a:solidFill>
                  </a:tcPr>
                </a:tc>
              </a:tr>
              <a:tr h="213027">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12</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Fanny Murcia</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Bajo</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0,303</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b="1">
                          <a:solidFill>
                            <a:srgbClr val="000000"/>
                          </a:solidFill>
                          <a:effectLst/>
                          <a:latin typeface="+mj-lt"/>
                          <a:ea typeface="Times New Roman" panose="02020603050405020304" pitchFamily="18" charset="0"/>
                          <a:cs typeface="Times New Roman" panose="02020603050405020304" pitchFamily="18" charset="0"/>
                        </a:rPr>
                        <a:t>Media</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0,488</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b="1">
                          <a:solidFill>
                            <a:srgbClr val="FFFFFF"/>
                          </a:solidFill>
                          <a:effectLst/>
                          <a:latin typeface="+mj-lt"/>
                          <a:ea typeface="Times New Roman" panose="02020603050405020304" pitchFamily="18" charset="0"/>
                          <a:cs typeface="Times New Roman" panose="02020603050405020304" pitchFamily="18" charset="0"/>
                        </a:rPr>
                        <a:t>Baja </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5623"/>
                    </a:solidFill>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0,499</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b="1">
                          <a:solidFill>
                            <a:srgbClr val="FFFFFF"/>
                          </a:solidFill>
                          <a:effectLst/>
                          <a:latin typeface="+mj-lt"/>
                          <a:ea typeface="Times New Roman" panose="02020603050405020304" pitchFamily="18" charset="0"/>
                          <a:cs typeface="Times New Roman" panose="02020603050405020304" pitchFamily="18" charset="0"/>
                        </a:rPr>
                        <a:t>Alta</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5623"/>
                    </a:solidFill>
                  </a:tcPr>
                </a:tc>
                <a:tc>
                  <a:txBody>
                    <a:bodyPr/>
                    <a:lstStyle/>
                    <a:p>
                      <a:pPr algn="ctr">
                        <a:lnSpc>
                          <a:spcPct val="115000"/>
                        </a:lnSpc>
                        <a:spcAft>
                          <a:spcPts val="0"/>
                        </a:spcAft>
                      </a:pPr>
                      <a:r>
                        <a:rPr lang="es-CO" sz="1000">
                          <a:solidFill>
                            <a:srgbClr val="000000"/>
                          </a:solidFill>
                          <a:effectLst/>
                          <a:latin typeface="+mj-lt"/>
                          <a:ea typeface="Times New Roman" panose="02020603050405020304" pitchFamily="18" charset="0"/>
                          <a:cs typeface="Times New Roman" panose="02020603050405020304" pitchFamily="18" charset="0"/>
                        </a:rPr>
                        <a:t>0,292</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b="1">
                          <a:solidFill>
                            <a:srgbClr val="FFFFFF"/>
                          </a:solidFill>
                          <a:effectLst/>
                          <a:latin typeface="+mj-lt"/>
                          <a:ea typeface="Times New Roman" panose="02020603050405020304" pitchFamily="18" charset="0"/>
                          <a:cs typeface="Times New Roman" panose="02020603050405020304" pitchFamily="18" charset="0"/>
                        </a:rPr>
                        <a:t>Baja</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5623"/>
                    </a:solidFill>
                  </a:tcPr>
                </a:tc>
              </a:tr>
              <a:tr h="213027">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13</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Henry Rodríguez</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Bajo</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0,415</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b="1">
                          <a:solidFill>
                            <a:srgbClr val="FFFFFF"/>
                          </a:solidFill>
                          <a:effectLst/>
                          <a:latin typeface="+mj-lt"/>
                          <a:ea typeface="Times New Roman" panose="02020603050405020304" pitchFamily="18" charset="0"/>
                          <a:cs typeface="Times New Roman" panose="02020603050405020304" pitchFamily="18" charset="0"/>
                        </a:rPr>
                        <a:t>Baja</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5623"/>
                    </a:solidFill>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0,595</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b="1">
                          <a:solidFill>
                            <a:srgbClr val="FFFFFF"/>
                          </a:solidFill>
                          <a:effectLst/>
                          <a:latin typeface="+mj-lt"/>
                          <a:ea typeface="Times New Roman" panose="02020603050405020304" pitchFamily="18" charset="0"/>
                          <a:cs typeface="Times New Roman" panose="02020603050405020304" pitchFamily="18" charset="0"/>
                        </a:rPr>
                        <a:t>Alta</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0,415</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b="1">
                          <a:solidFill>
                            <a:srgbClr val="FFFFFF"/>
                          </a:solidFill>
                          <a:effectLst/>
                          <a:latin typeface="+mj-lt"/>
                          <a:ea typeface="Times New Roman" panose="02020603050405020304" pitchFamily="18" charset="0"/>
                          <a:cs typeface="Times New Roman" panose="02020603050405020304" pitchFamily="18" charset="0"/>
                        </a:rPr>
                        <a:t>Baja</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es-CO" sz="1000">
                          <a:solidFill>
                            <a:srgbClr val="000000"/>
                          </a:solidFill>
                          <a:effectLst/>
                          <a:latin typeface="+mj-lt"/>
                          <a:ea typeface="Times New Roman" panose="02020603050405020304" pitchFamily="18" charset="0"/>
                          <a:cs typeface="Times New Roman" panose="02020603050405020304" pitchFamily="18" charset="0"/>
                        </a:rPr>
                        <a:t>0,596</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b="1" u="sng" dirty="0">
                          <a:solidFill>
                            <a:srgbClr val="FFFFFF"/>
                          </a:solidFill>
                          <a:effectLst/>
                          <a:latin typeface="+mj-lt"/>
                          <a:ea typeface="Times New Roman" panose="02020603050405020304" pitchFamily="18" charset="0"/>
                          <a:cs typeface="Times New Roman" panose="02020603050405020304" pitchFamily="18" charset="0"/>
                        </a:rPr>
                        <a:t>Alta</a:t>
                      </a:r>
                      <a:endParaRPr lang="es-CO" sz="1000" u="sng" dirty="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365535">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15</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Norbey España/Alex España</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Bajo</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0,265</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b="1">
                          <a:solidFill>
                            <a:srgbClr val="FFFFFF"/>
                          </a:solidFill>
                          <a:effectLst/>
                          <a:latin typeface="+mj-lt"/>
                          <a:ea typeface="Times New Roman" panose="02020603050405020304" pitchFamily="18" charset="0"/>
                          <a:cs typeface="Times New Roman" panose="02020603050405020304" pitchFamily="18" charset="0"/>
                        </a:rPr>
                        <a:t>Baja</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5623"/>
                    </a:solidFill>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0,531</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b="1">
                          <a:solidFill>
                            <a:srgbClr val="FFFFFF"/>
                          </a:solidFill>
                          <a:effectLst/>
                          <a:latin typeface="+mj-lt"/>
                          <a:ea typeface="Times New Roman" panose="02020603050405020304" pitchFamily="18" charset="0"/>
                          <a:cs typeface="Times New Roman" panose="02020603050405020304" pitchFamily="18" charset="0"/>
                        </a:rPr>
                        <a:t>Alta</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0,492</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b="1">
                          <a:solidFill>
                            <a:srgbClr val="FFFFFF"/>
                          </a:solidFill>
                          <a:effectLst/>
                          <a:latin typeface="+mj-lt"/>
                          <a:ea typeface="Times New Roman" panose="02020603050405020304" pitchFamily="18" charset="0"/>
                          <a:cs typeface="Times New Roman" panose="02020603050405020304" pitchFamily="18" charset="0"/>
                        </a:rPr>
                        <a:t>Alta</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5623"/>
                    </a:solidFill>
                  </a:tcPr>
                </a:tc>
                <a:tc>
                  <a:txBody>
                    <a:bodyPr/>
                    <a:lstStyle/>
                    <a:p>
                      <a:pPr algn="ctr">
                        <a:lnSpc>
                          <a:spcPct val="115000"/>
                        </a:lnSpc>
                        <a:spcAft>
                          <a:spcPts val="0"/>
                        </a:spcAft>
                      </a:pPr>
                      <a:r>
                        <a:rPr lang="es-CO" sz="1000">
                          <a:solidFill>
                            <a:srgbClr val="000000"/>
                          </a:solidFill>
                          <a:effectLst/>
                          <a:latin typeface="+mj-lt"/>
                          <a:ea typeface="Times New Roman" panose="02020603050405020304" pitchFamily="18" charset="0"/>
                          <a:cs typeface="Times New Roman" panose="02020603050405020304" pitchFamily="18" charset="0"/>
                        </a:rPr>
                        <a:t>0,304</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b="1">
                          <a:solidFill>
                            <a:srgbClr val="FFFFFF"/>
                          </a:solidFill>
                          <a:effectLst/>
                          <a:latin typeface="+mj-lt"/>
                          <a:ea typeface="Times New Roman" panose="02020603050405020304" pitchFamily="18" charset="0"/>
                          <a:cs typeface="Times New Roman" panose="02020603050405020304" pitchFamily="18" charset="0"/>
                        </a:rPr>
                        <a:t>Baja</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5623"/>
                    </a:solidFill>
                  </a:tcPr>
                </a:tc>
              </a:tr>
              <a:tr h="213027">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1</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José Alirio Moreno</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Medio</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0,387</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b="1">
                          <a:solidFill>
                            <a:srgbClr val="000000"/>
                          </a:solidFill>
                          <a:effectLst/>
                          <a:latin typeface="+mj-lt"/>
                          <a:ea typeface="Times New Roman" panose="02020603050405020304" pitchFamily="18" charset="0"/>
                          <a:cs typeface="Times New Roman" panose="02020603050405020304" pitchFamily="18" charset="0"/>
                        </a:rPr>
                        <a:t>Media</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0,511</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b="1">
                          <a:solidFill>
                            <a:srgbClr val="000000"/>
                          </a:solidFill>
                          <a:effectLst/>
                          <a:latin typeface="+mj-lt"/>
                          <a:ea typeface="Times New Roman" panose="02020603050405020304" pitchFamily="18" charset="0"/>
                          <a:cs typeface="Times New Roman" panose="02020603050405020304" pitchFamily="18" charset="0"/>
                        </a:rPr>
                        <a:t>Media</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0,433</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b="1">
                          <a:solidFill>
                            <a:srgbClr val="000000"/>
                          </a:solidFill>
                          <a:effectLst/>
                          <a:latin typeface="+mj-lt"/>
                          <a:ea typeface="Times New Roman" panose="02020603050405020304" pitchFamily="18" charset="0"/>
                          <a:cs typeface="Times New Roman" panose="02020603050405020304" pitchFamily="18" charset="0"/>
                        </a:rPr>
                        <a:t>Media</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CO" sz="1000">
                          <a:solidFill>
                            <a:srgbClr val="000000"/>
                          </a:solidFill>
                          <a:effectLst/>
                          <a:latin typeface="+mj-lt"/>
                          <a:ea typeface="Times New Roman" panose="02020603050405020304" pitchFamily="18" charset="0"/>
                          <a:cs typeface="Times New Roman" panose="02020603050405020304" pitchFamily="18" charset="0"/>
                        </a:rPr>
                        <a:t>0,466</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b="1" u="sng" dirty="0">
                          <a:solidFill>
                            <a:srgbClr val="FFFFFF"/>
                          </a:solidFill>
                          <a:effectLst/>
                          <a:latin typeface="+mj-lt"/>
                          <a:ea typeface="Times New Roman" panose="02020603050405020304" pitchFamily="18" charset="0"/>
                          <a:cs typeface="Times New Roman" panose="02020603050405020304" pitchFamily="18" charset="0"/>
                        </a:rPr>
                        <a:t>Alta</a:t>
                      </a:r>
                      <a:endParaRPr lang="es-CO" sz="1000" u="sng" dirty="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548301">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6</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Hilda Tocua Burgos/Pedro A, Gutiérrez</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Medio</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0,471</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b="1">
                          <a:solidFill>
                            <a:srgbClr val="FFFFFF"/>
                          </a:solidFill>
                          <a:effectLst/>
                          <a:latin typeface="+mj-lt"/>
                          <a:ea typeface="Times New Roman" panose="02020603050405020304" pitchFamily="18" charset="0"/>
                          <a:cs typeface="Times New Roman" panose="02020603050405020304" pitchFamily="18" charset="0"/>
                        </a:rPr>
                        <a:t>Baja</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5623"/>
                    </a:solidFill>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0,368</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b="1">
                          <a:solidFill>
                            <a:srgbClr val="FFFFFF"/>
                          </a:solidFill>
                          <a:effectLst/>
                          <a:latin typeface="+mj-lt"/>
                          <a:ea typeface="Times New Roman" panose="02020603050405020304" pitchFamily="18" charset="0"/>
                          <a:cs typeface="Times New Roman" panose="02020603050405020304" pitchFamily="18" charset="0"/>
                        </a:rPr>
                        <a:t>Baja </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5623"/>
                    </a:solidFill>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0,462</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b="1">
                          <a:solidFill>
                            <a:srgbClr val="000000"/>
                          </a:solidFill>
                          <a:effectLst/>
                          <a:latin typeface="+mj-lt"/>
                          <a:ea typeface="Times New Roman" panose="02020603050405020304" pitchFamily="18" charset="0"/>
                          <a:cs typeface="Times New Roman" panose="02020603050405020304" pitchFamily="18" charset="0"/>
                        </a:rPr>
                        <a:t>Media</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CO" sz="1000">
                          <a:solidFill>
                            <a:srgbClr val="000000"/>
                          </a:solidFill>
                          <a:effectLst/>
                          <a:latin typeface="+mj-lt"/>
                          <a:ea typeface="Times New Roman" panose="02020603050405020304" pitchFamily="18" charset="0"/>
                          <a:cs typeface="Times New Roman" panose="02020603050405020304" pitchFamily="18" charset="0"/>
                        </a:rPr>
                        <a:t>0,377</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b="1">
                          <a:solidFill>
                            <a:srgbClr val="000000"/>
                          </a:solidFill>
                          <a:effectLst/>
                          <a:latin typeface="+mj-lt"/>
                          <a:ea typeface="Times New Roman" panose="02020603050405020304" pitchFamily="18" charset="0"/>
                          <a:cs typeface="Times New Roman" panose="02020603050405020304" pitchFamily="18" charset="0"/>
                        </a:rPr>
                        <a:t>Media</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13027">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7</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Jacinta Castillo</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Medio</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0,326</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b="1">
                          <a:solidFill>
                            <a:srgbClr val="000000"/>
                          </a:solidFill>
                          <a:effectLst/>
                          <a:latin typeface="+mj-lt"/>
                          <a:ea typeface="Times New Roman" panose="02020603050405020304" pitchFamily="18" charset="0"/>
                          <a:cs typeface="Times New Roman" panose="02020603050405020304" pitchFamily="18" charset="0"/>
                        </a:rPr>
                        <a:t>Media</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0,387</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b="1">
                          <a:solidFill>
                            <a:srgbClr val="FFFFFF"/>
                          </a:solidFill>
                          <a:effectLst/>
                          <a:latin typeface="+mj-lt"/>
                          <a:ea typeface="Times New Roman" panose="02020603050405020304" pitchFamily="18" charset="0"/>
                          <a:cs typeface="Times New Roman" panose="02020603050405020304" pitchFamily="18" charset="0"/>
                        </a:rPr>
                        <a:t>Baja </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5623"/>
                    </a:solidFill>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0,380</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b="1">
                          <a:solidFill>
                            <a:srgbClr val="FFFFFF"/>
                          </a:solidFill>
                          <a:effectLst/>
                          <a:latin typeface="+mj-lt"/>
                          <a:ea typeface="Times New Roman" panose="02020603050405020304" pitchFamily="18" charset="0"/>
                          <a:cs typeface="Times New Roman" panose="02020603050405020304" pitchFamily="18" charset="0"/>
                        </a:rPr>
                        <a:t>Baja</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es-CO" sz="1000">
                          <a:solidFill>
                            <a:srgbClr val="000000"/>
                          </a:solidFill>
                          <a:effectLst/>
                          <a:latin typeface="+mj-lt"/>
                          <a:ea typeface="Times New Roman" panose="02020603050405020304" pitchFamily="18" charset="0"/>
                          <a:cs typeface="Times New Roman" panose="02020603050405020304" pitchFamily="18" charset="0"/>
                        </a:rPr>
                        <a:t>0,333</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b="1">
                          <a:solidFill>
                            <a:srgbClr val="000000"/>
                          </a:solidFill>
                          <a:effectLst/>
                          <a:latin typeface="+mj-lt"/>
                          <a:ea typeface="Times New Roman" panose="02020603050405020304" pitchFamily="18" charset="0"/>
                          <a:cs typeface="Times New Roman" panose="02020603050405020304" pitchFamily="18" charset="0"/>
                        </a:rPr>
                        <a:t>Media</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13027">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10</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Dioved Canacué</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Medio</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0,309</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b="1">
                          <a:solidFill>
                            <a:srgbClr val="000000"/>
                          </a:solidFill>
                          <a:effectLst/>
                          <a:latin typeface="+mj-lt"/>
                          <a:ea typeface="Times New Roman" panose="02020603050405020304" pitchFamily="18" charset="0"/>
                          <a:cs typeface="Times New Roman" panose="02020603050405020304" pitchFamily="18" charset="0"/>
                        </a:rPr>
                        <a:t>Media</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0,600</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b="1">
                          <a:solidFill>
                            <a:srgbClr val="FFFFFF"/>
                          </a:solidFill>
                          <a:effectLst/>
                          <a:latin typeface="+mj-lt"/>
                          <a:ea typeface="Times New Roman" panose="02020603050405020304" pitchFamily="18" charset="0"/>
                          <a:cs typeface="Times New Roman" panose="02020603050405020304" pitchFamily="18" charset="0"/>
                        </a:rPr>
                        <a:t>Alta</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0,484</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b="1">
                          <a:solidFill>
                            <a:srgbClr val="FFFFFF"/>
                          </a:solidFill>
                          <a:effectLst/>
                          <a:latin typeface="+mj-lt"/>
                          <a:ea typeface="Times New Roman" panose="02020603050405020304" pitchFamily="18" charset="0"/>
                          <a:cs typeface="Times New Roman" panose="02020603050405020304" pitchFamily="18" charset="0"/>
                        </a:rPr>
                        <a:t>Alta</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5623"/>
                    </a:solidFill>
                  </a:tcPr>
                </a:tc>
                <a:tc>
                  <a:txBody>
                    <a:bodyPr/>
                    <a:lstStyle/>
                    <a:p>
                      <a:pPr algn="ctr">
                        <a:lnSpc>
                          <a:spcPct val="115000"/>
                        </a:lnSpc>
                        <a:spcAft>
                          <a:spcPts val="0"/>
                        </a:spcAft>
                      </a:pPr>
                      <a:r>
                        <a:rPr lang="es-CO" sz="1000">
                          <a:solidFill>
                            <a:srgbClr val="000000"/>
                          </a:solidFill>
                          <a:effectLst/>
                          <a:latin typeface="+mj-lt"/>
                          <a:ea typeface="Times New Roman" panose="02020603050405020304" pitchFamily="18" charset="0"/>
                          <a:cs typeface="Times New Roman" panose="02020603050405020304" pitchFamily="18" charset="0"/>
                        </a:rPr>
                        <a:t>0,425</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b="1">
                          <a:solidFill>
                            <a:srgbClr val="000000"/>
                          </a:solidFill>
                          <a:effectLst/>
                          <a:latin typeface="+mj-lt"/>
                          <a:ea typeface="Times New Roman" panose="02020603050405020304" pitchFamily="18" charset="0"/>
                          <a:cs typeface="Times New Roman" panose="02020603050405020304" pitchFamily="18" charset="0"/>
                        </a:rPr>
                        <a:t>Media</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13027">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14</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Héctor Escamilla</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Medio</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0,272</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b="1">
                          <a:solidFill>
                            <a:srgbClr val="000000"/>
                          </a:solidFill>
                          <a:effectLst/>
                          <a:latin typeface="+mj-lt"/>
                          <a:ea typeface="Times New Roman" panose="02020603050405020304" pitchFamily="18" charset="0"/>
                          <a:cs typeface="Times New Roman" panose="02020603050405020304" pitchFamily="18" charset="0"/>
                        </a:rPr>
                        <a:t>Media</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0,513</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b="1">
                          <a:solidFill>
                            <a:srgbClr val="000000"/>
                          </a:solidFill>
                          <a:effectLst/>
                          <a:latin typeface="+mj-lt"/>
                          <a:ea typeface="Times New Roman" panose="02020603050405020304" pitchFamily="18" charset="0"/>
                          <a:cs typeface="Times New Roman" panose="02020603050405020304" pitchFamily="18" charset="0"/>
                        </a:rPr>
                        <a:t>Media</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0,475</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b="1">
                          <a:solidFill>
                            <a:srgbClr val="000000"/>
                          </a:solidFill>
                          <a:effectLst/>
                          <a:latin typeface="+mj-lt"/>
                          <a:ea typeface="Times New Roman" panose="02020603050405020304" pitchFamily="18" charset="0"/>
                          <a:cs typeface="Times New Roman" panose="02020603050405020304" pitchFamily="18" charset="0"/>
                        </a:rPr>
                        <a:t>Media</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CO" sz="1000">
                          <a:solidFill>
                            <a:srgbClr val="000000"/>
                          </a:solidFill>
                          <a:effectLst/>
                          <a:latin typeface="+mj-lt"/>
                          <a:ea typeface="Times New Roman" panose="02020603050405020304" pitchFamily="18" charset="0"/>
                          <a:cs typeface="Times New Roman" panose="02020603050405020304" pitchFamily="18" charset="0"/>
                        </a:rPr>
                        <a:t>0,310</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b="1">
                          <a:solidFill>
                            <a:srgbClr val="FFFFFF"/>
                          </a:solidFill>
                          <a:effectLst/>
                          <a:latin typeface="+mj-lt"/>
                          <a:ea typeface="Times New Roman" panose="02020603050405020304" pitchFamily="18" charset="0"/>
                          <a:cs typeface="Times New Roman" panose="02020603050405020304" pitchFamily="18" charset="0"/>
                        </a:rPr>
                        <a:t>Baja</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5623"/>
                    </a:solidFill>
                  </a:tcPr>
                </a:tc>
              </a:tr>
              <a:tr h="213027">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2</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Saturia Raigoso</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Alto</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0,261</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b="1">
                          <a:solidFill>
                            <a:srgbClr val="000000"/>
                          </a:solidFill>
                          <a:effectLst/>
                          <a:latin typeface="+mj-lt"/>
                          <a:ea typeface="Times New Roman" panose="02020603050405020304" pitchFamily="18" charset="0"/>
                          <a:cs typeface="Times New Roman" panose="02020603050405020304" pitchFamily="18" charset="0"/>
                        </a:rPr>
                        <a:t>Media</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0,518</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b="1">
                          <a:solidFill>
                            <a:srgbClr val="000000"/>
                          </a:solidFill>
                          <a:effectLst/>
                          <a:latin typeface="+mj-lt"/>
                          <a:ea typeface="Times New Roman" panose="02020603050405020304" pitchFamily="18" charset="0"/>
                          <a:cs typeface="Times New Roman" panose="02020603050405020304" pitchFamily="18" charset="0"/>
                        </a:rPr>
                        <a:t>Media</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0,401</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b="1">
                          <a:solidFill>
                            <a:srgbClr val="FFFFFF"/>
                          </a:solidFill>
                          <a:effectLst/>
                          <a:latin typeface="+mj-lt"/>
                          <a:ea typeface="Times New Roman" panose="02020603050405020304" pitchFamily="18" charset="0"/>
                          <a:cs typeface="Times New Roman" panose="02020603050405020304" pitchFamily="18" charset="0"/>
                        </a:rPr>
                        <a:t>Baja</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es-CO" sz="1000">
                          <a:solidFill>
                            <a:srgbClr val="000000"/>
                          </a:solidFill>
                          <a:effectLst/>
                          <a:latin typeface="+mj-lt"/>
                          <a:ea typeface="Times New Roman" panose="02020603050405020304" pitchFamily="18" charset="0"/>
                          <a:cs typeface="Times New Roman" panose="02020603050405020304" pitchFamily="18" charset="0"/>
                        </a:rPr>
                        <a:t>0,378</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b="1">
                          <a:solidFill>
                            <a:srgbClr val="000000"/>
                          </a:solidFill>
                          <a:effectLst/>
                          <a:latin typeface="+mj-lt"/>
                          <a:ea typeface="Times New Roman" panose="02020603050405020304" pitchFamily="18" charset="0"/>
                          <a:cs typeface="Times New Roman" panose="02020603050405020304" pitchFamily="18" charset="0"/>
                        </a:rPr>
                        <a:t>Media</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13027">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3</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Adoralí Rodríguez</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Alto</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0,356</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b="1">
                          <a:solidFill>
                            <a:srgbClr val="000000"/>
                          </a:solidFill>
                          <a:effectLst/>
                          <a:latin typeface="+mj-lt"/>
                          <a:ea typeface="Times New Roman" panose="02020603050405020304" pitchFamily="18" charset="0"/>
                          <a:cs typeface="Times New Roman" panose="02020603050405020304" pitchFamily="18" charset="0"/>
                        </a:rPr>
                        <a:t>Media</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0,596</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b="1">
                          <a:solidFill>
                            <a:srgbClr val="FFFFFF"/>
                          </a:solidFill>
                          <a:effectLst/>
                          <a:latin typeface="+mj-lt"/>
                          <a:ea typeface="Times New Roman" panose="02020603050405020304" pitchFamily="18" charset="0"/>
                          <a:cs typeface="Times New Roman" panose="02020603050405020304" pitchFamily="18" charset="0"/>
                        </a:rPr>
                        <a:t>Alta</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0,461</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b="1">
                          <a:solidFill>
                            <a:srgbClr val="000000"/>
                          </a:solidFill>
                          <a:effectLst/>
                          <a:latin typeface="+mj-lt"/>
                          <a:ea typeface="Times New Roman" panose="02020603050405020304" pitchFamily="18" charset="0"/>
                          <a:cs typeface="Times New Roman" panose="02020603050405020304" pitchFamily="18" charset="0"/>
                        </a:rPr>
                        <a:t>Media</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CO" sz="1000">
                          <a:solidFill>
                            <a:srgbClr val="000000"/>
                          </a:solidFill>
                          <a:effectLst/>
                          <a:latin typeface="+mj-lt"/>
                          <a:ea typeface="Times New Roman" panose="02020603050405020304" pitchFamily="18" charset="0"/>
                          <a:cs typeface="Times New Roman" panose="02020603050405020304" pitchFamily="18" charset="0"/>
                        </a:rPr>
                        <a:t>0,492</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b="1" u="sng" dirty="0">
                          <a:solidFill>
                            <a:srgbClr val="FFFFFF"/>
                          </a:solidFill>
                          <a:effectLst/>
                          <a:latin typeface="+mj-lt"/>
                          <a:ea typeface="Times New Roman" panose="02020603050405020304" pitchFamily="18" charset="0"/>
                          <a:cs typeface="Times New Roman" panose="02020603050405020304" pitchFamily="18" charset="0"/>
                        </a:rPr>
                        <a:t>Alta</a:t>
                      </a:r>
                      <a:endParaRPr lang="es-CO" sz="1000" u="sng" dirty="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365535">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4</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Pedro Liévano/Luis Méndez</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Alto</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0,439</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b="1">
                          <a:solidFill>
                            <a:srgbClr val="FFFFFF"/>
                          </a:solidFill>
                          <a:effectLst/>
                          <a:latin typeface="+mj-lt"/>
                          <a:ea typeface="Times New Roman" panose="02020603050405020304" pitchFamily="18" charset="0"/>
                          <a:cs typeface="Times New Roman" panose="02020603050405020304" pitchFamily="18" charset="0"/>
                        </a:rPr>
                        <a:t>Alta</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0,483</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b="1">
                          <a:solidFill>
                            <a:srgbClr val="FFFFFF"/>
                          </a:solidFill>
                          <a:effectLst/>
                          <a:latin typeface="+mj-lt"/>
                          <a:ea typeface="Times New Roman" panose="02020603050405020304" pitchFamily="18" charset="0"/>
                          <a:cs typeface="Times New Roman" panose="02020603050405020304" pitchFamily="18" charset="0"/>
                        </a:rPr>
                        <a:t>Baja </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5623"/>
                    </a:solidFill>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0,390</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b="1">
                          <a:solidFill>
                            <a:srgbClr val="FFFFFF"/>
                          </a:solidFill>
                          <a:effectLst/>
                          <a:latin typeface="+mj-lt"/>
                          <a:ea typeface="Times New Roman" panose="02020603050405020304" pitchFamily="18" charset="0"/>
                          <a:cs typeface="Times New Roman" panose="02020603050405020304" pitchFamily="18" charset="0"/>
                        </a:rPr>
                        <a:t>Baja</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es-CO" sz="1000">
                          <a:solidFill>
                            <a:srgbClr val="000000"/>
                          </a:solidFill>
                          <a:effectLst/>
                          <a:latin typeface="+mj-lt"/>
                          <a:ea typeface="Times New Roman" panose="02020603050405020304" pitchFamily="18" charset="0"/>
                          <a:cs typeface="Times New Roman" panose="02020603050405020304" pitchFamily="18" charset="0"/>
                        </a:rPr>
                        <a:t>0,533</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b="1" u="sng" dirty="0">
                          <a:solidFill>
                            <a:srgbClr val="FFFFFF"/>
                          </a:solidFill>
                          <a:effectLst/>
                          <a:latin typeface="+mj-lt"/>
                          <a:ea typeface="Times New Roman" panose="02020603050405020304" pitchFamily="18" charset="0"/>
                          <a:cs typeface="Times New Roman" panose="02020603050405020304" pitchFamily="18" charset="0"/>
                        </a:rPr>
                        <a:t>Alta</a:t>
                      </a:r>
                      <a:endParaRPr lang="es-CO" sz="1000" u="sng" dirty="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213027">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5</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Graciliano Rodríguez</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Alto</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0,401</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b="1">
                          <a:solidFill>
                            <a:srgbClr val="000000"/>
                          </a:solidFill>
                          <a:effectLst/>
                          <a:latin typeface="+mj-lt"/>
                          <a:ea typeface="Times New Roman" panose="02020603050405020304" pitchFamily="18" charset="0"/>
                          <a:cs typeface="Times New Roman" panose="02020603050405020304" pitchFamily="18" charset="0"/>
                        </a:rPr>
                        <a:t>Media</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0,465</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b="1">
                          <a:solidFill>
                            <a:srgbClr val="FFFFFF"/>
                          </a:solidFill>
                          <a:effectLst/>
                          <a:latin typeface="+mj-lt"/>
                          <a:ea typeface="Times New Roman" panose="02020603050405020304" pitchFamily="18" charset="0"/>
                          <a:cs typeface="Times New Roman" panose="02020603050405020304" pitchFamily="18" charset="0"/>
                        </a:rPr>
                        <a:t>Baja </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5623"/>
                    </a:solidFill>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0,488</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b="1">
                          <a:solidFill>
                            <a:srgbClr val="FFFFFF"/>
                          </a:solidFill>
                          <a:effectLst/>
                          <a:latin typeface="+mj-lt"/>
                          <a:ea typeface="Times New Roman" panose="02020603050405020304" pitchFamily="18" charset="0"/>
                          <a:cs typeface="Times New Roman" panose="02020603050405020304" pitchFamily="18" charset="0"/>
                        </a:rPr>
                        <a:t>Alta</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5623"/>
                    </a:solidFill>
                  </a:tcPr>
                </a:tc>
                <a:tc>
                  <a:txBody>
                    <a:bodyPr/>
                    <a:lstStyle/>
                    <a:p>
                      <a:pPr algn="ctr">
                        <a:lnSpc>
                          <a:spcPct val="115000"/>
                        </a:lnSpc>
                        <a:spcAft>
                          <a:spcPts val="0"/>
                        </a:spcAft>
                      </a:pPr>
                      <a:r>
                        <a:rPr lang="es-CO" sz="1000">
                          <a:solidFill>
                            <a:srgbClr val="000000"/>
                          </a:solidFill>
                          <a:effectLst/>
                          <a:latin typeface="+mj-lt"/>
                          <a:ea typeface="Times New Roman" panose="02020603050405020304" pitchFamily="18" charset="0"/>
                          <a:cs typeface="Times New Roman" panose="02020603050405020304" pitchFamily="18" charset="0"/>
                        </a:rPr>
                        <a:t>0,378</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b="1">
                          <a:solidFill>
                            <a:srgbClr val="000000"/>
                          </a:solidFill>
                          <a:effectLst/>
                          <a:latin typeface="+mj-lt"/>
                          <a:ea typeface="Times New Roman" panose="02020603050405020304" pitchFamily="18" charset="0"/>
                          <a:cs typeface="Times New Roman" panose="02020603050405020304" pitchFamily="18" charset="0"/>
                        </a:rPr>
                        <a:t>Media</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65535">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8</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María Nancy Méndez Ballesteros</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Alto</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0,269</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b="1">
                          <a:solidFill>
                            <a:srgbClr val="000000"/>
                          </a:solidFill>
                          <a:effectLst/>
                          <a:latin typeface="+mj-lt"/>
                          <a:ea typeface="Times New Roman" panose="02020603050405020304" pitchFamily="18" charset="0"/>
                          <a:cs typeface="Times New Roman" panose="02020603050405020304" pitchFamily="18" charset="0"/>
                        </a:rPr>
                        <a:t>Media</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0,493</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b="1">
                          <a:solidFill>
                            <a:srgbClr val="000000"/>
                          </a:solidFill>
                          <a:effectLst/>
                          <a:latin typeface="+mj-lt"/>
                          <a:ea typeface="Times New Roman" panose="02020603050405020304" pitchFamily="18" charset="0"/>
                          <a:cs typeface="Times New Roman" panose="02020603050405020304" pitchFamily="18" charset="0"/>
                        </a:rPr>
                        <a:t>Media</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CO" sz="900">
                          <a:solidFill>
                            <a:srgbClr val="000000"/>
                          </a:solidFill>
                          <a:effectLst/>
                          <a:latin typeface="+mj-lt"/>
                          <a:ea typeface="Times New Roman" panose="02020603050405020304" pitchFamily="18" charset="0"/>
                          <a:cs typeface="Times New Roman" panose="02020603050405020304" pitchFamily="18" charset="0"/>
                        </a:rPr>
                        <a:t>0,542</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b="1">
                          <a:solidFill>
                            <a:srgbClr val="FFFFFF"/>
                          </a:solidFill>
                          <a:effectLst/>
                          <a:latin typeface="+mj-lt"/>
                          <a:ea typeface="Times New Roman" panose="02020603050405020304" pitchFamily="18" charset="0"/>
                          <a:cs typeface="Times New Roman" panose="02020603050405020304" pitchFamily="18" charset="0"/>
                        </a:rPr>
                        <a:t>Alta</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5623"/>
                    </a:solidFill>
                  </a:tcPr>
                </a:tc>
                <a:tc>
                  <a:txBody>
                    <a:bodyPr/>
                    <a:lstStyle/>
                    <a:p>
                      <a:pPr algn="ctr">
                        <a:lnSpc>
                          <a:spcPct val="115000"/>
                        </a:lnSpc>
                        <a:spcAft>
                          <a:spcPts val="0"/>
                        </a:spcAft>
                      </a:pPr>
                      <a:r>
                        <a:rPr lang="es-CO" sz="1000">
                          <a:solidFill>
                            <a:srgbClr val="000000"/>
                          </a:solidFill>
                          <a:effectLst/>
                          <a:latin typeface="+mj-lt"/>
                          <a:ea typeface="Times New Roman" panose="02020603050405020304" pitchFamily="18" charset="0"/>
                          <a:cs typeface="Times New Roman" panose="02020603050405020304" pitchFamily="18" charset="0"/>
                        </a:rPr>
                        <a:t>0,219</a:t>
                      </a:r>
                      <a:endParaRPr lang="es-CO" sz="100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900" b="1" dirty="0">
                          <a:solidFill>
                            <a:srgbClr val="FFFFFF"/>
                          </a:solidFill>
                          <a:effectLst/>
                          <a:latin typeface="+mj-lt"/>
                          <a:ea typeface="Times New Roman" panose="02020603050405020304" pitchFamily="18" charset="0"/>
                          <a:cs typeface="Times New Roman" panose="02020603050405020304" pitchFamily="18" charset="0"/>
                        </a:rPr>
                        <a:t>Baja</a:t>
                      </a:r>
                      <a:endParaRPr lang="es-CO" sz="1000" dirty="0">
                        <a:effectLst/>
                        <a:latin typeface="+mj-lt"/>
                        <a:ea typeface="Calibri" panose="020F0502020204030204" pitchFamily="34" charset="0"/>
                        <a:cs typeface="Times New Roman" panose="02020603050405020304" pitchFamily="18" charset="0"/>
                      </a:endParaRPr>
                    </a:p>
                  </a:txBody>
                  <a:tcPr marL="42389" marR="423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5623"/>
                    </a:solidFill>
                  </a:tcPr>
                </a:tc>
              </a:tr>
            </a:tbl>
          </a:graphicData>
        </a:graphic>
      </p:graphicFrame>
      <p:sp>
        <p:nvSpPr>
          <p:cNvPr id="13" name="Rectángulo 12"/>
          <p:cNvSpPr/>
          <p:nvPr/>
        </p:nvSpPr>
        <p:spPr>
          <a:xfrm>
            <a:off x="0" y="5678689"/>
            <a:ext cx="9144000" cy="1179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smtClean="0"/>
              <a:t>Reducir </a:t>
            </a:r>
            <a:r>
              <a:rPr lang="es-CO" b="1" dirty="0"/>
              <a:t>la vulnerabilidad de los sistemas cafeteros frente al cambio climático es una tarea que requiere el compromiso y trabajo conjunto de caficultores e instituciones locales presentes en el territorio. </a:t>
            </a:r>
            <a:endParaRPr lang="es-CO" dirty="0"/>
          </a:p>
        </p:txBody>
      </p:sp>
    </p:spTree>
    <p:extLst>
      <p:ext uri="{BB962C8B-B14F-4D97-AF65-F5344CB8AC3E}">
        <p14:creationId xmlns:p14="http://schemas.microsoft.com/office/powerpoint/2010/main" val="30605132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Subtítulo"/>
          <p:cNvSpPr txBox="1">
            <a:spLocks/>
          </p:cNvSpPr>
          <p:nvPr/>
        </p:nvSpPr>
        <p:spPr>
          <a:xfrm>
            <a:off x="379983" y="44624"/>
            <a:ext cx="8728521" cy="48661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s-CO" sz="2800" b="1" dirty="0" smtClean="0">
                <a:solidFill>
                  <a:srgbClr val="BF9000"/>
                </a:solidFill>
              </a:rPr>
              <a:t>Resultados componente Vulnerabilidad San Juan</a:t>
            </a:r>
            <a:endParaRPr lang="es-CO" sz="2800" dirty="0"/>
          </a:p>
        </p:txBody>
      </p:sp>
      <p:graphicFrame>
        <p:nvGraphicFramePr>
          <p:cNvPr id="3" name="Tabla 2"/>
          <p:cNvGraphicFramePr>
            <a:graphicFrameLocks noGrp="1"/>
          </p:cNvGraphicFramePr>
          <p:nvPr>
            <p:extLst>
              <p:ext uri="{D42A27DB-BD31-4B8C-83A1-F6EECF244321}">
                <p14:modId xmlns:p14="http://schemas.microsoft.com/office/powerpoint/2010/main" val="3199705051"/>
              </p:ext>
            </p:extLst>
          </p:nvPr>
        </p:nvGraphicFramePr>
        <p:xfrm>
          <a:off x="251520" y="771486"/>
          <a:ext cx="8496941" cy="5295052"/>
        </p:xfrm>
        <a:graphic>
          <a:graphicData uri="http://schemas.openxmlformats.org/drawingml/2006/table">
            <a:tbl>
              <a:tblPr firstRow="1" firstCol="1" bandRow="1"/>
              <a:tblGrid>
                <a:gridCol w="360040"/>
                <a:gridCol w="1512168"/>
                <a:gridCol w="557191"/>
                <a:gridCol w="752330"/>
                <a:gridCol w="752330"/>
                <a:gridCol w="752330"/>
                <a:gridCol w="752330"/>
                <a:gridCol w="752330"/>
                <a:gridCol w="752330"/>
                <a:gridCol w="776781"/>
                <a:gridCol w="776781"/>
              </a:tblGrid>
              <a:tr h="439420">
                <a:tc>
                  <a:txBody>
                    <a:bodyPr/>
                    <a:lstStyle/>
                    <a:p>
                      <a:pPr algn="ctr">
                        <a:lnSpc>
                          <a:spcPct val="115000"/>
                        </a:lnSpc>
                        <a:spcAft>
                          <a:spcPts val="0"/>
                        </a:spcAft>
                      </a:pPr>
                      <a:r>
                        <a:rPr lang="es-CO" sz="1000" b="1" dirty="0">
                          <a:solidFill>
                            <a:srgbClr val="000000"/>
                          </a:solidFill>
                          <a:effectLst/>
                          <a:latin typeface="+mn-lt"/>
                          <a:ea typeface="Times New Roman" panose="02020603050405020304" pitchFamily="18" charset="0"/>
                          <a:cs typeface="Times New Roman" panose="02020603050405020304" pitchFamily="18" charset="0"/>
                        </a:rPr>
                        <a:t>Id Finca</a:t>
                      </a:r>
                      <a:endParaRPr lang="es-CO" sz="1050" dirty="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0"/>
                        </a:spcAft>
                      </a:pPr>
                      <a:r>
                        <a:rPr lang="es-CO" sz="1000" b="1">
                          <a:solidFill>
                            <a:srgbClr val="000000"/>
                          </a:solidFill>
                          <a:effectLst/>
                          <a:latin typeface="+mn-lt"/>
                          <a:ea typeface="Times New Roman" panose="02020603050405020304" pitchFamily="18" charset="0"/>
                          <a:cs typeface="Times New Roman" panose="02020603050405020304" pitchFamily="18" charset="0"/>
                        </a:rPr>
                        <a:t>Propietario</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0"/>
                        </a:spcAft>
                      </a:pPr>
                      <a:r>
                        <a:rPr lang="es-CO" sz="1000" b="1">
                          <a:solidFill>
                            <a:srgbClr val="000000"/>
                          </a:solidFill>
                          <a:effectLst/>
                          <a:latin typeface="+mn-lt"/>
                          <a:ea typeface="Times New Roman" panose="02020603050405020304" pitchFamily="18" charset="0"/>
                          <a:cs typeface="Times New Roman" panose="02020603050405020304" pitchFamily="18" charset="0"/>
                        </a:rPr>
                        <a:t>Sistema</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0"/>
                        </a:spcAft>
                      </a:pPr>
                      <a:r>
                        <a:rPr lang="es-CO" sz="1000" b="1">
                          <a:solidFill>
                            <a:srgbClr val="000000"/>
                          </a:solidFill>
                          <a:effectLst/>
                          <a:latin typeface="+mn-lt"/>
                          <a:ea typeface="Times New Roman" panose="02020603050405020304" pitchFamily="18" charset="0"/>
                          <a:cs typeface="Times New Roman" panose="02020603050405020304" pitchFamily="18" charset="0"/>
                        </a:rPr>
                        <a:t>Rango Exposición</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0"/>
                        </a:spcAft>
                      </a:pPr>
                      <a:r>
                        <a:rPr lang="es-CO" sz="1000" b="1">
                          <a:solidFill>
                            <a:srgbClr val="000000"/>
                          </a:solidFill>
                          <a:effectLst/>
                          <a:latin typeface="+mn-lt"/>
                          <a:ea typeface="Times New Roman" panose="02020603050405020304" pitchFamily="18" charset="0"/>
                          <a:cs typeface="Times New Roman" panose="02020603050405020304" pitchFamily="18" charset="0"/>
                        </a:rPr>
                        <a:t>Exposición</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0"/>
                        </a:spcAft>
                      </a:pPr>
                      <a:r>
                        <a:rPr lang="es-CO" sz="1000" b="1">
                          <a:solidFill>
                            <a:srgbClr val="000000"/>
                          </a:solidFill>
                          <a:effectLst/>
                          <a:latin typeface="+mn-lt"/>
                          <a:ea typeface="Times New Roman" panose="02020603050405020304" pitchFamily="18" charset="0"/>
                          <a:cs typeface="Times New Roman" panose="02020603050405020304" pitchFamily="18" charset="0"/>
                        </a:rPr>
                        <a:t>Rango Sensibilidad</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0"/>
                        </a:spcAft>
                      </a:pPr>
                      <a:r>
                        <a:rPr lang="es-CO" sz="1000" b="1">
                          <a:solidFill>
                            <a:srgbClr val="000000"/>
                          </a:solidFill>
                          <a:effectLst/>
                          <a:latin typeface="+mn-lt"/>
                          <a:ea typeface="Times New Roman" panose="02020603050405020304" pitchFamily="18" charset="0"/>
                          <a:cs typeface="Times New Roman" panose="02020603050405020304" pitchFamily="18" charset="0"/>
                        </a:rPr>
                        <a:t>Sensibilidad</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0"/>
                        </a:spcAft>
                      </a:pPr>
                      <a:r>
                        <a:rPr lang="es-CO" sz="1000" b="1">
                          <a:solidFill>
                            <a:srgbClr val="000000"/>
                          </a:solidFill>
                          <a:effectLst/>
                          <a:latin typeface="+mn-lt"/>
                          <a:ea typeface="Times New Roman" panose="02020603050405020304" pitchFamily="18" charset="0"/>
                          <a:cs typeface="Times New Roman" panose="02020603050405020304" pitchFamily="18" charset="0"/>
                        </a:rPr>
                        <a:t>Rango Cap Adaptativa</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0"/>
                        </a:spcAft>
                      </a:pPr>
                      <a:r>
                        <a:rPr lang="es-CO" sz="1000" b="1">
                          <a:solidFill>
                            <a:srgbClr val="000000"/>
                          </a:solidFill>
                          <a:effectLst/>
                          <a:latin typeface="+mn-lt"/>
                          <a:ea typeface="Times New Roman" panose="02020603050405020304" pitchFamily="18" charset="0"/>
                          <a:cs typeface="Times New Roman" panose="02020603050405020304" pitchFamily="18" charset="0"/>
                        </a:rPr>
                        <a:t>Capacidad Adaptativa</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0"/>
                        </a:spcAft>
                      </a:pPr>
                      <a:r>
                        <a:rPr lang="es-CO" sz="1000" b="1">
                          <a:solidFill>
                            <a:srgbClr val="000000"/>
                          </a:solidFill>
                          <a:effectLst/>
                          <a:latin typeface="+mn-lt"/>
                          <a:ea typeface="Times New Roman" panose="02020603050405020304" pitchFamily="18" charset="0"/>
                          <a:cs typeface="Times New Roman" panose="02020603050405020304" pitchFamily="18" charset="0"/>
                        </a:rPr>
                        <a:t>Rango Vulnerabilidad</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0"/>
                        </a:spcAft>
                      </a:pPr>
                      <a:r>
                        <a:rPr lang="es-CO" sz="1000" b="1">
                          <a:solidFill>
                            <a:srgbClr val="000000"/>
                          </a:solidFill>
                          <a:effectLst/>
                          <a:latin typeface="+mn-lt"/>
                          <a:ea typeface="Times New Roman" panose="02020603050405020304" pitchFamily="18" charset="0"/>
                          <a:cs typeface="Times New Roman" panose="02020603050405020304" pitchFamily="18" charset="0"/>
                        </a:rPr>
                        <a:t>Vulnerabilidad</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92947">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41</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Guillermo León Valencia</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Bajo</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0,333</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b="1">
                          <a:solidFill>
                            <a:srgbClr val="000000"/>
                          </a:solidFill>
                          <a:effectLst/>
                          <a:latin typeface="+mn-lt"/>
                          <a:ea typeface="Times New Roman" panose="02020603050405020304" pitchFamily="18" charset="0"/>
                          <a:cs typeface="Times New Roman" panose="02020603050405020304" pitchFamily="18" charset="0"/>
                        </a:rPr>
                        <a:t>Media</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0,574</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b="1">
                          <a:solidFill>
                            <a:srgbClr val="FFFFFF"/>
                          </a:solidFill>
                          <a:effectLst/>
                          <a:latin typeface="+mn-lt"/>
                          <a:ea typeface="Times New Roman" panose="02020603050405020304" pitchFamily="18" charset="0"/>
                          <a:cs typeface="Times New Roman" panose="02020603050405020304" pitchFamily="18" charset="0"/>
                        </a:rPr>
                        <a:t>Baja </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5623"/>
                    </a:solidFill>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0,474</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b="1">
                          <a:solidFill>
                            <a:srgbClr val="000000"/>
                          </a:solidFill>
                          <a:effectLst/>
                          <a:latin typeface="+mn-lt"/>
                          <a:ea typeface="Times New Roman" panose="02020603050405020304" pitchFamily="18" charset="0"/>
                          <a:cs typeface="Times New Roman" panose="02020603050405020304" pitchFamily="18" charset="0"/>
                        </a:rPr>
                        <a:t>Media</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0,433</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b="1">
                          <a:solidFill>
                            <a:srgbClr val="000000"/>
                          </a:solidFill>
                          <a:effectLst/>
                          <a:latin typeface="+mn-lt"/>
                          <a:ea typeface="Times New Roman" panose="02020603050405020304" pitchFamily="18" charset="0"/>
                          <a:cs typeface="Times New Roman" panose="02020603050405020304" pitchFamily="18" charset="0"/>
                        </a:rPr>
                        <a:t>Media</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439420">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42</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dirty="0">
                          <a:solidFill>
                            <a:srgbClr val="000000"/>
                          </a:solidFill>
                          <a:effectLst/>
                          <a:latin typeface="+mn-lt"/>
                          <a:ea typeface="Times New Roman" panose="02020603050405020304" pitchFamily="18" charset="0"/>
                          <a:cs typeface="Times New Roman" panose="02020603050405020304" pitchFamily="18" charset="0"/>
                        </a:rPr>
                        <a:t>María Melba Beltrán Rodríguez</a:t>
                      </a:r>
                      <a:endParaRPr lang="es-CO" sz="1050" dirty="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Bajo</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0,314</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b="1">
                          <a:solidFill>
                            <a:srgbClr val="000000"/>
                          </a:solidFill>
                          <a:effectLst/>
                          <a:latin typeface="+mn-lt"/>
                          <a:ea typeface="Times New Roman" panose="02020603050405020304" pitchFamily="18" charset="0"/>
                          <a:cs typeface="Times New Roman" panose="02020603050405020304" pitchFamily="18" charset="0"/>
                        </a:rPr>
                        <a:t>Media</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0,532</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b="1" dirty="0">
                          <a:solidFill>
                            <a:srgbClr val="FFFFFF"/>
                          </a:solidFill>
                          <a:effectLst/>
                          <a:latin typeface="+mn-lt"/>
                          <a:ea typeface="Times New Roman" panose="02020603050405020304" pitchFamily="18" charset="0"/>
                          <a:cs typeface="Times New Roman" panose="02020603050405020304" pitchFamily="18" charset="0"/>
                        </a:rPr>
                        <a:t>Baja </a:t>
                      </a:r>
                      <a:endParaRPr lang="es-CO" sz="1050" dirty="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5623"/>
                    </a:solidFill>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0,481</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b="1" dirty="0">
                          <a:solidFill>
                            <a:srgbClr val="000000"/>
                          </a:solidFill>
                          <a:effectLst/>
                          <a:latin typeface="+mn-lt"/>
                          <a:ea typeface="Times New Roman" panose="02020603050405020304" pitchFamily="18" charset="0"/>
                          <a:cs typeface="Times New Roman" panose="02020603050405020304" pitchFamily="18" charset="0"/>
                        </a:rPr>
                        <a:t>Media</a:t>
                      </a:r>
                      <a:endParaRPr lang="es-CO" sz="1050" dirty="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0,364</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b="1">
                          <a:solidFill>
                            <a:srgbClr val="FFFFFF"/>
                          </a:solidFill>
                          <a:effectLst/>
                          <a:latin typeface="+mn-lt"/>
                          <a:ea typeface="Times New Roman" panose="02020603050405020304" pitchFamily="18" charset="0"/>
                          <a:cs typeface="Times New Roman" panose="02020603050405020304" pitchFamily="18" charset="0"/>
                        </a:rPr>
                        <a:t>Baja</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5623"/>
                    </a:solidFill>
                  </a:tcPr>
                </a:tc>
              </a:tr>
              <a:tr h="439420">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43</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Campo Elías Piñeros/Coronado Cruz</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Bajo</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0,359</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b="1">
                          <a:solidFill>
                            <a:srgbClr val="000000"/>
                          </a:solidFill>
                          <a:effectLst/>
                          <a:latin typeface="+mn-lt"/>
                          <a:ea typeface="Times New Roman" panose="02020603050405020304" pitchFamily="18" charset="0"/>
                          <a:cs typeface="Times New Roman" panose="02020603050405020304" pitchFamily="18" charset="0"/>
                        </a:rPr>
                        <a:t>Media</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0,626</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b="1">
                          <a:solidFill>
                            <a:srgbClr val="000000"/>
                          </a:solidFill>
                          <a:effectLst/>
                          <a:latin typeface="+mn-lt"/>
                          <a:ea typeface="Times New Roman" panose="02020603050405020304" pitchFamily="18" charset="0"/>
                          <a:cs typeface="Times New Roman" panose="02020603050405020304" pitchFamily="18" charset="0"/>
                        </a:rPr>
                        <a:t>Media</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0,452</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b="1">
                          <a:solidFill>
                            <a:srgbClr val="FFFFFF"/>
                          </a:solidFill>
                          <a:effectLst/>
                          <a:latin typeface="+mn-lt"/>
                          <a:ea typeface="Times New Roman" panose="02020603050405020304" pitchFamily="18" charset="0"/>
                          <a:cs typeface="Times New Roman" panose="02020603050405020304" pitchFamily="18" charset="0"/>
                        </a:rPr>
                        <a:t>Baja</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0,534</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b="1">
                          <a:solidFill>
                            <a:srgbClr val="000000"/>
                          </a:solidFill>
                          <a:effectLst/>
                          <a:latin typeface="+mn-lt"/>
                          <a:ea typeface="Times New Roman" panose="02020603050405020304" pitchFamily="18" charset="0"/>
                          <a:cs typeface="Times New Roman" panose="02020603050405020304" pitchFamily="18" charset="0"/>
                        </a:rPr>
                        <a:t>Media</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92947">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44</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Javier Antonio Arandia</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Bajo</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0,413</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b="1">
                          <a:solidFill>
                            <a:srgbClr val="000000"/>
                          </a:solidFill>
                          <a:effectLst/>
                          <a:latin typeface="+mn-lt"/>
                          <a:ea typeface="Times New Roman" panose="02020603050405020304" pitchFamily="18" charset="0"/>
                          <a:cs typeface="Times New Roman" panose="02020603050405020304" pitchFamily="18" charset="0"/>
                        </a:rPr>
                        <a:t>Media</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0,578</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b="1">
                          <a:solidFill>
                            <a:srgbClr val="FFFFFF"/>
                          </a:solidFill>
                          <a:effectLst/>
                          <a:latin typeface="+mn-lt"/>
                          <a:ea typeface="Times New Roman" panose="02020603050405020304" pitchFamily="18" charset="0"/>
                          <a:cs typeface="Times New Roman" panose="02020603050405020304" pitchFamily="18" charset="0"/>
                        </a:rPr>
                        <a:t>Baja </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5623"/>
                    </a:solidFill>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0,457</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b="1">
                          <a:solidFill>
                            <a:srgbClr val="FFFFFF"/>
                          </a:solidFill>
                          <a:effectLst/>
                          <a:latin typeface="+mn-lt"/>
                          <a:ea typeface="Times New Roman" panose="02020603050405020304" pitchFamily="18" charset="0"/>
                          <a:cs typeface="Times New Roman" panose="02020603050405020304" pitchFamily="18" charset="0"/>
                        </a:rPr>
                        <a:t>Baja</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0,533</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b="1">
                          <a:solidFill>
                            <a:srgbClr val="000000"/>
                          </a:solidFill>
                          <a:effectLst/>
                          <a:latin typeface="+mn-lt"/>
                          <a:ea typeface="Times New Roman" panose="02020603050405020304" pitchFamily="18" charset="0"/>
                          <a:cs typeface="Times New Roman" panose="02020603050405020304" pitchFamily="18" charset="0"/>
                        </a:rPr>
                        <a:t>Media</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92947">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45</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Magnolia Calderón</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Bajo</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0,339</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b="1">
                          <a:solidFill>
                            <a:srgbClr val="000000"/>
                          </a:solidFill>
                          <a:effectLst/>
                          <a:latin typeface="+mn-lt"/>
                          <a:ea typeface="Times New Roman" panose="02020603050405020304" pitchFamily="18" charset="0"/>
                          <a:cs typeface="Times New Roman" panose="02020603050405020304" pitchFamily="18" charset="0"/>
                        </a:rPr>
                        <a:t>Media</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0,513</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b="1">
                          <a:solidFill>
                            <a:srgbClr val="FFFFFF"/>
                          </a:solidFill>
                          <a:effectLst/>
                          <a:latin typeface="+mn-lt"/>
                          <a:ea typeface="Times New Roman" panose="02020603050405020304" pitchFamily="18" charset="0"/>
                          <a:cs typeface="Times New Roman" panose="02020603050405020304" pitchFamily="18" charset="0"/>
                        </a:rPr>
                        <a:t>Baja </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5623"/>
                    </a:solidFill>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0,453</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b="1">
                          <a:solidFill>
                            <a:srgbClr val="FFFFFF"/>
                          </a:solidFill>
                          <a:effectLst/>
                          <a:latin typeface="+mn-lt"/>
                          <a:ea typeface="Times New Roman" panose="02020603050405020304" pitchFamily="18" charset="0"/>
                          <a:cs typeface="Times New Roman" panose="02020603050405020304" pitchFamily="18" charset="0"/>
                        </a:rPr>
                        <a:t>Baja</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0,399</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b="1">
                          <a:solidFill>
                            <a:srgbClr val="FFFFFF"/>
                          </a:solidFill>
                          <a:effectLst/>
                          <a:latin typeface="+mn-lt"/>
                          <a:ea typeface="Times New Roman" panose="02020603050405020304" pitchFamily="18" charset="0"/>
                          <a:cs typeface="Times New Roman" panose="02020603050405020304" pitchFamily="18" charset="0"/>
                        </a:rPr>
                        <a:t>Baja</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5623"/>
                    </a:solidFill>
                  </a:tcPr>
                </a:tc>
              </a:tr>
              <a:tr h="292947">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31</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Rómulo Roberto Rubio</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Medio</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0,170</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b="1">
                          <a:solidFill>
                            <a:srgbClr val="FFFFFF"/>
                          </a:solidFill>
                          <a:effectLst/>
                          <a:latin typeface="+mn-lt"/>
                          <a:ea typeface="Times New Roman" panose="02020603050405020304" pitchFamily="18" charset="0"/>
                          <a:cs typeface="Times New Roman" panose="02020603050405020304" pitchFamily="18" charset="0"/>
                        </a:rPr>
                        <a:t>Baja</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5623"/>
                    </a:solidFill>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0,593</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b="1">
                          <a:solidFill>
                            <a:srgbClr val="000000"/>
                          </a:solidFill>
                          <a:effectLst/>
                          <a:latin typeface="+mn-lt"/>
                          <a:ea typeface="Times New Roman" panose="02020603050405020304" pitchFamily="18" charset="0"/>
                          <a:cs typeface="Times New Roman" panose="02020603050405020304" pitchFamily="18" charset="0"/>
                        </a:rPr>
                        <a:t>Media</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0,499</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b="1">
                          <a:solidFill>
                            <a:srgbClr val="FFFFFF"/>
                          </a:solidFill>
                          <a:effectLst/>
                          <a:latin typeface="+mn-lt"/>
                          <a:ea typeface="Times New Roman" panose="02020603050405020304" pitchFamily="18" charset="0"/>
                          <a:cs typeface="Times New Roman" panose="02020603050405020304" pitchFamily="18" charset="0"/>
                        </a:rPr>
                        <a:t>Alta</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5623"/>
                    </a:solidFill>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0,264</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b="1">
                          <a:solidFill>
                            <a:srgbClr val="FFFFFF"/>
                          </a:solidFill>
                          <a:effectLst/>
                          <a:latin typeface="+mn-lt"/>
                          <a:ea typeface="Times New Roman" panose="02020603050405020304" pitchFamily="18" charset="0"/>
                          <a:cs typeface="Times New Roman" panose="02020603050405020304" pitchFamily="18" charset="0"/>
                        </a:rPr>
                        <a:t>Baja</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5623"/>
                    </a:solidFill>
                  </a:tcPr>
                </a:tc>
              </a:tr>
              <a:tr h="292947">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32</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Campo Elias Puerto Arévalo </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Medio</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0,385</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b="1">
                          <a:solidFill>
                            <a:srgbClr val="000000"/>
                          </a:solidFill>
                          <a:effectLst/>
                          <a:latin typeface="+mn-lt"/>
                          <a:ea typeface="Times New Roman" panose="02020603050405020304" pitchFamily="18" charset="0"/>
                          <a:cs typeface="Times New Roman" panose="02020603050405020304" pitchFamily="18" charset="0"/>
                        </a:rPr>
                        <a:t>Media</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0,678</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b="1">
                          <a:solidFill>
                            <a:srgbClr val="FFFFFF"/>
                          </a:solidFill>
                          <a:effectLst/>
                          <a:latin typeface="+mn-lt"/>
                          <a:ea typeface="Times New Roman" panose="02020603050405020304" pitchFamily="18" charset="0"/>
                          <a:cs typeface="Times New Roman" panose="02020603050405020304" pitchFamily="18" charset="0"/>
                        </a:rPr>
                        <a:t>Alta</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0,464</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b="1">
                          <a:solidFill>
                            <a:srgbClr val="FFFFFF"/>
                          </a:solidFill>
                          <a:effectLst/>
                          <a:latin typeface="+mn-lt"/>
                          <a:ea typeface="Times New Roman" panose="02020603050405020304" pitchFamily="18" charset="0"/>
                          <a:cs typeface="Times New Roman" panose="02020603050405020304" pitchFamily="18" charset="0"/>
                        </a:rPr>
                        <a:t>Baja</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0,599</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b="1" u="sng" dirty="0">
                          <a:solidFill>
                            <a:srgbClr val="FFFFFF"/>
                          </a:solidFill>
                          <a:effectLst/>
                          <a:latin typeface="+mn-lt"/>
                          <a:ea typeface="Times New Roman" panose="02020603050405020304" pitchFamily="18" charset="0"/>
                          <a:cs typeface="Times New Roman" panose="02020603050405020304" pitchFamily="18" charset="0"/>
                        </a:rPr>
                        <a:t>Alta</a:t>
                      </a:r>
                      <a:endParaRPr lang="es-CO" sz="1050" u="sng" dirty="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161137">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37</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José Ángel León</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Medio</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0,186</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b="1">
                          <a:solidFill>
                            <a:srgbClr val="FFFFFF"/>
                          </a:solidFill>
                          <a:effectLst/>
                          <a:latin typeface="+mn-lt"/>
                          <a:ea typeface="Times New Roman" panose="02020603050405020304" pitchFamily="18" charset="0"/>
                          <a:cs typeface="Times New Roman" panose="02020603050405020304" pitchFamily="18" charset="0"/>
                        </a:rPr>
                        <a:t>Baja</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5623"/>
                    </a:solidFill>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0,586</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b="1">
                          <a:solidFill>
                            <a:srgbClr val="000000"/>
                          </a:solidFill>
                          <a:effectLst/>
                          <a:latin typeface="+mn-lt"/>
                          <a:ea typeface="Times New Roman" panose="02020603050405020304" pitchFamily="18" charset="0"/>
                          <a:cs typeface="Times New Roman" panose="02020603050405020304" pitchFamily="18" charset="0"/>
                        </a:rPr>
                        <a:t>Media</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0,567</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b="1">
                          <a:solidFill>
                            <a:srgbClr val="FFFFFF"/>
                          </a:solidFill>
                          <a:effectLst/>
                          <a:latin typeface="+mn-lt"/>
                          <a:ea typeface="Times New Roman" panose="02020603050405020304" pitchFamily="18" charset="0"/>
                          <a:cs typeface="Times New Roman" panose="02020603050405020304" pitchFamily="18" charset="0"/>
                        </a:rPr>
                        <a:t>Alta</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5623"/>
                    </a:solidFill>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0,205</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b="1">
                          <a:solidFill>
                            <a:srgbClr val="FFFFFF"/>
                          </a:solidFill>
                          <a:effectLst/>
                          <a:latin typeface="+mn-lt"/>
                          <a:ea typeface="Times New Roman" panose="02020603050405020304" pitchFamily="18" charset="0"/>
                          <a:cs typeface="Times New Roman" panose="02020603050405020304" pitchFamily="18" charset="0"/>
                        </a:rPr>
                        <a:t>Baja</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5623"/>
                    </a:solidFill>
                  </a:tcPr>
                </a:tc>
              </a:tr>
              <a:tr h="300964">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39</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Alcibíades López</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Medio</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0,455</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b="1">
                          <a:solidFill>
                            <a:srgbClr val="FFFFFF"/>
                          </a:solidFill>
                          <a:effectLst/>
                          <a:latin typeface="+mn-lt"/>
                          <a:ea typeface="Times New Roman" panose="02020603050405020304" pitchFamily="18" charset="0"/>
                          <a:cs typeface="Times New Roman" panose="02020603050405020304" pitchFamily="18" charset="0"/>
                        </a:rPr>
                        <a:t>Alta</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0,576</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b="1">
                          <a:solidFill>
                            <a:srgbClr val="FFFFFF"/>
                          </a:solidFill>
                          <a:effectLst/>
                          <a:latin typeface="+mn-lt"/>
                          <a:ea typeface="Times New Roman" panose="02020603050405020304" pitchFamily="18" charset="0"/>
                          <a:cs typeface="Times New Roman" panose="02020603050405020304" pitchFamily="18" charset="0"/>
                        </a:rPr>
                        <a:t>Baja </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5623"/>
                    </a:solidFill>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0,467</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b="1">
                          <a:solidFill>
                            <a:srgbClr val="000000"/>
                          </a:solidFill>
                          <a:effectLst/>
                          <a:latin typeface="+mn-lt"/>
                          <a:ea typeface="Times New Roman" panose="02020603050405020304" pitchFamily="18" charset="0"/>
                          <a:cs typeface="Times New Roman" panose="02020603050405020304" pitchFamily="18" charset="0"/>
                        </a:rPr>
                        <a:t>Media</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0,564</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b="1" u="sng" dirty="0">
                          <a:solidFill>
                            <a:srgbClr val="FFFFFF"/>
                          </a:solidFill>
                          <a:effectLst/>
                          <a:latin typeface="+mn-lt"/>
                          <a:ea typeface="Times New Roman" panose="02020603050405020304" pitchFamily="18" charset="0"/>
                          <a:cs typeface="Times New Roman" panose="02020603050405020304" pitchFamily="18" charset="0"/>
                        </a:rPr>
                        <a:t>Alta</a:t>
                      </a:r>
                      <a:endParaRPr lang="es-CO" sz="1050" u="sng" dirty="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400434">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40</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dirty="0">
                          <a:solidFill>
                            <a:srgbClr val="000000"/>
                          </a:solidFill>
                          <a:effectLst/>
                          <a:latin typeface="+mn-lt"/>
                          <a:ea typeface="Times New Roman" panose="02020603050405020304" pitchFamily="18" charset="0"/>
                          <a:cs typeface="Times New Roman" panose="02020603050405020304" pitchFamily="18" charset="0"/>
                        </a:rPr>
                        <a:t>Luis Méndez/Víctor Alexander Moreno</a:t>
                      </a:r>
                      <a:endParaRPr lang="es-CO" sz="1050" dirty="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Medio</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0,409</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b="1">
                          <a:solidFill>
                            <a:srgbClr val="FFFFFF"/>
                          </a:solidFill>
                          <a:effectLst/>
                          <a:latin typeface="+mn-lt"/>
                          <a:ea typeface="Times New Roman" panose="02020603050405020304" pitchFamily="18" charset="0"/>
                          <a:cs typeface="Times New Roman" panose="02020603050405020304" pitchFamily="18" charset="0"/>
                        </a:rPr>
                        <a:t>Alta</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0,614</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b="1">
                          <a:solidFill>
                            <a:srgbClr val="000000"/>
                          </a:solidFill>
                          <a:effectLst/>
                          <a:latin typeface="+mn-lt"/>
                          <a:ea typeface="Times New Roman" panose="02020603050405020304" pitchFamily="18" charset="0"/>
                          <a:cs typeface="Times New Roman" panose="02020603050405020304" pitchFamily="18" charset="0"/>
                        </a:rPr>
                        <a:t>Media</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0,484</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b="1">
                          <a:solidFill>
                            <a:srgbClr val="000000"/>
                          </a:solidFill>
                          <a:effectLst/>
                          <a:latin typeface="+mn-lt"/>
                          <a:ea typeface="Times New Roman" panose="02020603050405020304" pitchFamily="18" charset="0"/>
                          <a:cs typeface="Times New Roman" panose="02020603050405020304" pitchFamily="18" charset="0"/>
                        </a:rPr>
                        <a:t>Media</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0,539</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b="1" u="sng" dirty="0">
                          <a:solidFill>
                            <a:srgbClr val="FFFFFF"/>
                          </a:solidFill>
                          <a:effectLst/>
                          <a:latin typeface="+mn-lt"/>
                          <a:ea typeface="Times New Roman" panose="02020603050405020304" pitchFamily="18" charset="0"/>
                          <a:cs typeface="Times New Roman" panose="02020603050405020304" pitchFamily="18" charset="0"/>
                        </a:rPr>
                        <a:t>Alta</a:t>
                      </a:r>
                      <a:endParaRPr lang="es-CO" sz="1050" u="sng" dirty="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292947">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33</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Álvaro Ramírez Ibagón</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Alto</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0,321</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b="1">
                          <a:solidFill>
                            <a:srgbClr val="000000"/>
                          </a:solidFill>
                          <a:effectLst/>
                          <a:latin typeface="+mn-lt"/>
                          <a:ea typeface="Times New Roman" panose="02020603050405020304" pitchFamily="18" charset="0"/>
                          <a:cs typeface="Times New Roman" panose="02020603050405020304" pitchFamily="18" charset="0"/>
                        </a:rPr>
                        <a:t>Media</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0,680</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b="1">
                          <a:solidFill>
                            <a:srgbClr val="FFFFFF"/>
                          </a:solidFill>
                          <a:effectLst/>
                          <a:latin typeface="+mn-lt"/>
                          <a:ea typeface="Times New Roman" panose="02020603050405020304" pitchFamily="18" charset="0"/>
                          <a:cs typeface="Times New Roman" panose="02020603050405020304" pitchFamily="18" charset="0"/>
                        </a:rPr>
                        <a:t>Alta</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0,514</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b="1">
                          <a:solidFill>
                            <a:srgbClr val="FFFFFF"/>
                          </a:solidFill>
                          <a:effectLst/>
                          <a:latin typeface="+mn-lt"/>
                          <a:ea typeface="Times New Roman" panose="02020603050405020304" pitchFamily="18" charset="0"/>
                          <a:cs typeface="Times New Roman" panose="02020603050405020304" pitchFamily="18" charset="0"/>
                        </a:rPr>
                        <a:t>Alta</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5623"/>
                    </a:solidFill>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0,488</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b="1">
                          <a:solidFill>
                            <a:srgbClr val="000000"/>
                          </a:solidFill>
                          <a:effectLst/>
                          <a:latin typeface="+mn-lt"/>
                          <a:ea typeface="Times New Roman" panose="02020603050405020304" pitchFamily="18" charset="0"/>
                          <a:cs typeface="Times New Roman" panose="02020603050405020304" pitchFamily="18" charset="0"/>
                        </a:rPr>
                        <a:t>Media</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92947">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34</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Néstor Enrique Valdiri Flórez</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Alto</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0,179</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b="1">
                          <a:solidFill>
                            <a:srgbClr val="FFFFFF"/>
                          </a:solidFill>
                          <a:effectLst/>
                          <a:latin typeface="+mn-lt"/>
                          <a:ea typeface="Times New Roman" panose="02020603050405020304" pitchFamily="18" charset="0"/>
                          <a:cs typeface="Times New Roman" panose="02020603050405020304" pitchFamily="18" charset="0"/>
                        </a:rPr>
                        <a:t>Baja</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5623"/>
                    </a:solidFill>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0,642</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b="1">
                          <a:solidFill>
                            <a:srgbClr val="000000"/>
                          </a:solidFill>
                          <a:effectLst/>
                          <a:latin typeface="+mn-lt"/>
                          <a:ea typeface="Times New Roman" panose="02020603050405020304" pitchFamily="18" charset="0"/>
                          <a:cs typeface="Times New Roman" panose="02020603050405020304" pitchFamily="18" charset="0"/>
                        </a:rPr>
                        <a:t>Media</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0,494</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b="1">
                          <a:solidFill>
                            <a:srgbClr val="FFFFFF"/>
                          </a:solidFill>
                          <a:effectLst/>
                          <a:latin typeface="+mn-lt"/>
                          <a:ea typeface="Times New Roman" panose="02020603050405020304" pitchFamily="18" charset="0"/>
                          <a:cs typeface="Times New Roman" panose="02020603050405020304" pitchFamily="18" charset="0"/>
                        </a:rPr>
                        <a:t>Alta</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5623"/>
                    </a:solidFill>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0,327</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b="1">
                          <a:solidFill>
                            <a:srgbClr val="FFFFFF"/>
                          </a:solidFill>
                          <a:effectLst/>
                          <a:latin typeface="+mn-lt"/>
                          <a:ea typeface="Times New Roman" panose="02020603050405020304" pitchFamily="18" charset="0"/>
                          <a:cs typeface="Times New Roman" panose="02020603050405020304" pitchFamily="18" charset="0"/>
                        </a:rPr>
                        <a:t>Baja</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5623"/>
                    </a:solidFill>
                  </a:tcPr>
                </a:tc>
              </a:tr>
              <a:tr h="319678">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35</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Enrique Mora</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Alto</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0,765</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b="1">
                          <a:solidFill>
                            <a:srgbClr val="FFFFFF"/>
                          </a:solidFill>
                          <a:effectLst/>
                          <a:latin typeface="+mn-lt"/>
                          <a:ea typeface="Times New Roman" panose="02020603050405020304" pitchFamily="18" charset="0"/>
                          <a:cs typeface="Times New Roman" panose="02020603050405020304" pitchFamily="18" charset="0"/>
                        </a:rPr>
                        <a:t>Alta</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0,695</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b="1">
                          <a:solidFill>
                            <a:srgbClr val="FFFFFF"/>
                          </a:solidFill>
                          <a:effectLst/>
                          <a:latin typeface="+mn-lt"/>
                          <a:ea typeface="Times New Roman" panose="02020603050405020304" pitchFamily="18" charset="0"/>
                          <a:cs typeface="Times New Roman" panose="02020603050405020304" pitchFamily="18" charset="0"/>
                        </a:rPr>
                        <a:t>Alta</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0,480</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b="1">
                          <a:solidFill>
                            <a:srgbClr val="000000"/>
                          </a:solidFill>
                          <a:effectLst/>
                          <a:latin typeface="+mn-lt"/>
                          <a:ea typeface="Times New Roman" panose="02020603050405020304" pitchFamily="18" charset="0"/>
                          <a:cs typeface="Times New Roman" panose="02020603050405020304" pitchFamily="18" charset="0"/>
                        </a:rPr>
                        <a:t>Media</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0,979</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b="1" u="sng" dirty="0">
                          <a:solidFill>
                            <a:srgbClr val="FFFFFF"/>
                          </a:solidFill>
                          <a:effectLst/>
                          <a:latin typeface="+mn-lt"/>
                          <a:ea typeface="Times New Roman" panose="02020603050405020304" pitchFamily="18" charset="0"/>
                          <a:cs typeface="Times New Roman" panose="02020603050405020304" pitchFamily="18" charset="0"/>
                        </a:rPr>
                        <a:t>Alta</a:t>
                      </a:r>
                      <a:endParaRPr lang="es-CO" sz="1050" u="sng" dirty="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292947">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36</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Jaime Borray Montes</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Alto</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0,430</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b="1" dirty="0">
                          <a:solidFill>
                            <a:srgbClr val="FFFFFF"/>
                          </a:solidFill>
                          <a:effectLst/>
                          <a:latin typeface="+mn-lt"/>
                          <a:ea typeface="Times New Roman" panose="02020603050405020304" pitchFamily="18" charset="0"/>
                          <a:cs typeface="Times New Roman" panose="02020603050405020304" pitchFamily="18" charset="0"/>
                        </a:rPr>
                        <a:t>Alta</a:t>
                      </a:r>
                      <a:endParaRPr lang="es-CO" sz="1050" dirty="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0,754</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b="1" dirty="0">
                          <a:solidFill>
                            <a:srgbClr val="FFFFFF"/>
                          </a:solidFill>
                          <a:effectLst/>
                          <a:latin typeface="+mn-lt"/>
                          <a:ea typeface="Times New Roman" panose="02020603050405020304" pitchFamily="18" charset="0"/>
                          <a:cs typeface="Times New Roman" panose="02020603050405020304" pitchFamily="18" charset="0"/>
                        </a:rPr>
                        <a:t>Alta</a:t>
                      </a:r>
                      <a:endParaRPr lang="es-CO" sz="1050" dirty="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es-CO" sz="1000" dirty="0">
                          <a:solidFill>
                            <a:srgbClr val="000000"/>
                          </a:solidFill>
                          <a:effectLst/>
                          <a:latin typeface="+mn-lt"/>
                          <a:ea typeface="Times New Roman" panose="02020603050405020304" pitchFamily="18" charset="0"/>
                          <a:cs typeface="Times New Roman" panose="02020603050405020304" pitchFamily="18" charset="0"/>
                        </a:rPr>
                        <a:t>0,530</a:t>
                      </a:r>
                      <a:endParaRPr lang="es-CO" sz="1050" dirty="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b="1" dirty="0">
                          <a:solidFill>
                            <a:srgbClr val="FFFFFF"/>
                          </a:solidFill>
                          <a:effectLst/>
                          <a:latin typeface="+mn-lt"/>
                          <a:ea typeface="Times New Roman" panose="02020603050405020304" pitchFamily="18" charset="0"/>
                          <a:cs typeface="Times New Roman" panose="02020603050405020304" pitchFamily="18" charset="0"/>
                        </a:rPr>
                        <a:t>Alta</a:t>
                      </a:r>
                      <a:endParaRPr lang="es-CO" sz="1050" dirty="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5623"/>
                    </a:solidFill>
                  </a:tcPr>
                </a:tc>
                <a:tc>
                  <a:txBody>
                    <a:bodyPr/>
                    <a:lstStyle/>
                    <a:p>
                      <a:pPr algn="ctr">
                        <a:lnSpc>
                          <a:spcPct val="115000"/>
                        </a:lnSpc>
                        <a:spcAft>
                          <a:spcPts val="0"/>
                        </a:spcAft>
                      </a:pPr>
                      <a:r>
                        <a:rPr lang="es-CO" sz="1000" dirty="0">
                          <a:solidFill>
                            <a:srgbClr val="000000"/>
                          </a:solidFill>
                          <a:effectLst/>
                          <a:latin typeface="+mn-lt"/>
                          <a:ea typeface="Times New Roman" panose="02020603050405020304" pitchFamily="18" charset="0"/>
                          <a:cs typeface="Times New Roman" panose="02020603050405020304" pitchFamily="18" charset="0"/>
                        </a:rPr>
                        <a:t>0,654</a:t>
                      </a:r>
                      <a:endParaRPr lang="es-CO" sz="1050" dirty="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b="1" u="sng" dirty="0">
                          <a:solidFill>
                            <a:srgbClr val="FFFFFF"/>
                          </a:solidFill>
                          <a:effectLst/>
                          <a:latin typeface="+mn-lt"/>
                          <a:ea typeface="Times New Roman" panose="02020603050405020304" pitchFamily="18" charset="0"/>
                          <a:cs typeface="Times New Roman" panose="02020603050405020304" pitchFamily="18" charset="0"/>
                        </a:rPr>
                        <a:t>Alta</a:t>
                      </a:r>
                      <a:endParaRPr lang="es-CO" sz="1050" u="sng" dirty="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292947">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38</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Eduardo Evelio Valdiri</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dirty="0">
                          <a:solidFill>
                            <a:srgbClr val="000000"/>
                          </a:solidFill>
                          <a:effectLst/>
                          <a:latin typeface="+mn-lt"/>
                          <a:ea typeface="Times New Roman" panose="02020603050405020304" pitchFamily="18" charset="0"/>
                          <a:cs typeface="Times New Roman" panose="02020603050405020304" pitchFamily="18" charset="0"/>
                        </a:rPr>
                        <a:t>Alto</a:t>
                      </a:r>
                      <a:endParaRPr lang="es-CO" sz="1050" dirty="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0,327</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b="1">
                          <a:solidFill>
                            <a:srgbClr val="000000"/>
                          </a:solidFill>
                          <a:effectLst/>
                          <a:latin typeface="+mn-lt"/>
                          <a:ea typeface="Times New Roman" panose="02020603050405020304" pitchFamily="18" charset="0"/>
                          <a:cs typeface="Times New Roman" panose="02020603050405020304" pitchFamily="18" charset="0"/>
                        </a:rPr>
                        <a:t>Media</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0,647</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b="1">
                          <a:solidFill>
                            <a:srgbClr val="FFFFFF"/>
                          </a:solidFill>
                          <a:effectLst/>
                          <a:latin typeface="+mn-lt"/>
                          <a:ea typeface="Times New Roman" panose="02020603050405020304" pitchFamily="18" charset="0"/>
                          <a:cs typeface="Times New Roman" panose="02020603050405020304" pitchFamily="18" charset="0"/>
                        </a:rPr>
                        <a:t>Alta</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es-CO" sz="1000">
                          <a:solidFill>
                            <a:srgbClr val="000000"/>
                          </a:solidFill>
                          <a:effectLst/>
                          <a:latin typeface="+mn-lt"/>
                          <a:ea typeface="Times New Roman" panose="02020603050405020304" pitchFamily="18" charset="0"/>
                          <a:cs typeface="Times New Roman" panose="02020603050405020304" pitchFamily="18" charset="0"/>
                        </a:rPr>
                        <a:t>0,465</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b="1">
                          <a:solidFill>
                            <a:srgbClr val="FFFFFF"/>
                          </a:solidFill>
                          <a:effectLst/>
                          <a:latin typeface="+mn-lt"/>
                          <a:ea typeface="Times New Roman" panose="02020603050405020304" pitchFamily="18" charset="0"/>
                          <a:cs typeface="Times New Roman" panose="02020603050405020304" pitchFamily="18" charset="0"/>
                        </a:rPr>
                        <a:t>Baja</a:t>
                      </a:r>
                      <a:endParaRPr lang="es-CO" sz="105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es-CO" sz="1000" dirty="0">
                          <a:solidFill>
                            <a:srgbClr val="000000"/>
                          </a:solidFill>
                          <a:effectLst/>
                          <a:latin typeface="+mn-lt"/>
                          <a:ea typeface="Times New Roman" panose="02020603050405020304" pitchFamily="18" charset="0"/>
                          <a:cs typeface="Times New Roman" panose="02020603050405020304" pitchFamily="18" charset="0"/>
                        </a:rPr>
                        <a:t>0,509</a:t>
                      </a:r>
                      <a:endParaRPr lang="es-CO" sz="1050" dirty="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000" b="1" dirty="0">
                          <a:solidFill>
                            <a:srgbClr val="000000"/>
                          </a:solidFill>
                          <a:effectLst/>
                          <a:latin typeface="+mn-lt"/>
                          <a:ea typeface="Times New Roman" panose="02020603050405020304" pitchFamily="18" charset="0"/>
                          <a:cs typeface="Times New Roman" panose="02020603050405020304" pitchFamily="18" charset="0"/>
                        </a:rPr>
                        <a:t>Media</a:t>
                      </a:r>
                      <a:endParaRPr lang="es-CO" sz="1050" dirty="0">
                        <a:effectLst/>
                        <a:latin typeface="+mn-lt"/>
                        <a:ea typeface="Calibri" panose="020F0502020204030204" pitchFamily="34" charset="0"/>
                        <a:cs typeface="Times New Roman" panose="02020603050405020304" pitchFamily="18" charset="0"/>
                      </a:endParaRPr>
                    </a:p>
                  </a:txBody>
                  <a:tcPr marL="37933" marR="379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bl>
          </a:graphicData>
        </a:graphic>
      </p:graphicFrame>
    </p:spTree>
    <p:extLst>
      <p:ext uri="{BB962C8B-B14F-4D97-AF65-F5344CB8AC3E}">
        <p14:creationId xmlns:p14="http://schemas.microsoft.com/office/powerpoint/2010/main" val="10760310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0" y="5445224"/>
            <a:ext cx="9108504" cy="1412776"/>
            <a:chOff x="0" y="5445224"/>
            <a:chExt cx="9108504" cy="1412776"/>
          </a:xfrm>
        </p:grpSpPr>
        <p:pic>
          <p:nvPicPr>
            <p:cNvPr id="9" name="WordPictureWatermark208719298" descr="Templet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9451"/>
            <a:stretch/>
          </p:blipFill>
          <p:spPr bwMode="auto">
            <a:xfrm>
              <a:off x="0" y="5445224"/>
              <a:ext cx="9108504" cy="1412776"/>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a:blip r:embed="rId3"/>
            <a:stretch>
              <a:fillRect/>
            </a:stretch>
          </p:blipFill>
          <p:spPr>
            <a:xfrm>
              <a:off x="6660232" y="5877272"/>
              <a:ext cx="1476804" cy="709171"/>
            </a:xfrm>
            <a:prstGeom prst="rect">
              <a:avLst/>
            </a:prstGeom>
          </p:spPr>
        </p:pic>
      </p:grpSp>
      <p:sp>
        <p:nvSpPr>
          <p:cNvPr id="5" name="2 Subtítulo"/>
          <p:cNvSpPr txBox="1">
            <a:spLocks/>
          </p:cNvSpPr>
          <p:nvPr/>
        </p:nvSpPr>
        <p:spPr>
          <a:xfrm>
            <a:off x="379983" y="251955"/>
            <a:ext cx="8728521" cy="48661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s-CO" b="1" dirty="0" smtClean="0">
                <a:solidFill>
                  <a:srgbClr val="BF9000"/>
                </a:solidFill>
              </a:rPr>
              <a:t>Resultados componente Diseños Agroforestales</a:t>
            </a:r>
            <a:endParaRPr lang="es-CO" dirty="0"/>
          </a:p>
        </p:txBody>
      </p:sp>
      <p:sp>
        <p:nvSpPr>
          <p:cNvPr id="2" name="CuadroTexto 1"/>
          <p:cNvSpPr txBox="1"/>
          <p:nvPr/>
        </p:nvSpPr>
        <p:spPr>
          <a:xfrm>
            <a:off x="188259" y="981883"/>
            <a:ext cx="8713694" cy="4801314"/>
          </a:xfrm>
          <a:prstGeom prst="rect">
            <a:avLst/>
          </a:prstGeom>
          <a:noFill/>
        </p:spPr>
        <p:txBody>
          <a:bodyPr wrap="square" rtlCol="0">
            <a:spAutoFit/>
          </a:bodyPr>
          <a:lstStyle/>
          <a:p>
            <a:pPr algn="just"/>
            <a:r>
              <a:rPr lang="es-CO" b="1" dirty="0" smtClean="0"/>
              <a:t>Ejemplo: Finca Mi Fortuna, Santa Teresa.</a:t>
            </a:r>
          </a:p>
          <a:p>
            <a:pPr algn="just"/>
            <a:endParaRPr lang="es-CO" dirty="0" smtClean="0"/>
          </a:p>
          <a:p>
            <a:pPr algn="just"/>
            <a:r>
              <a:rPr lang="es-CO" dirty="0" smtClean="0"/>
              <a:t>Ubicada a 1.592 m de altura, tiene 4 ha con 1,5 ha en café variedad castillo. Linderos: </a:t>
            </a:r>
            <a:r>
              <a:rPr lang="es-CO" u="sng" dirty="0" smtClean="0"/>
              <a:t>500 m totales sin cercas vivas.</a:t>
            </a:r>
          </a:p>
          <a:p>
            <a:pPr algn="just"/>
            <a:endParaRPr lang="es-CO" dirty="0" smtClean="0"/>
          </a:p>
          <a:p>
            <a:pPr algn="just"/>
            <a:r>
              <a:rPr lang="es-CO" dirty="0" smtClean="0"/>
              <a:t>Suelo: franco-arcillo-arenoso con pH ácido, bajos contenidos de materia orgánica. </a:t>
            </a:r>
          </a:p>
          <a:p>
            <a:pPr algn="just"/>
            <a:endParaRPr lang="es-CO" dirty="0"/>
          </a:p>
          <a:p>
            <a:pPr algn="just"/>
            <a:endParaRPr lang="es-ES_tradnl" dirty="0" smtClean="0"/>
          </a:p>
          <a:p>
            <a:pPr algn="just"/>
            <a:r>
              <a:rPr lang="es-ES_tradnl" dirty="0" smtClean="0"/>
              <a:t>El </a:t>
            </a:r>
            <a:r>
              <a:rPr lang="es-ES_tradnl" dirty="0"/>
              <a:t>promedio de nivel de sombra del cafetal de la finca </a:t>
            </a:r>
            <a:r>
              <a:rPr lang="es-ES_tradnl" dirty="0" smtClean="0"/>
              <a:t>fue de 19%. La </a:t>
            </a:r>
            <a:r>
              <a:rPr lang="es-ES_tradnl" dirty="0"/>
              <a:t>diversidad y riqueza de especies es baja, siendo el totumo </a:t>
            </a:r>
            <a:r>
              <a:rPr lang="es-ES_tradnl" i="1" dirty="0" err="1"/>
              <a:t>Crescentia</a:t>
            </a:r>
            <a:r>
              <a:rPr lang="es-ES_tradnl" i="1" dirty="0"/>
              <a:t> </a:t>
            </a:r>
            <a:r>
              <a:rPr lang="es-ES_tradnl" i="1" dirty="0" err="1"/>
              <a:t>cujete</a:t>
            </a:r>
            <a:r>
              <a:rPr lang="es-ES_tradnl" i="1" dirty="0"/>
              <a:t> </a:t>
            </a:r>
            <a:r>
              <a:rPr lang="es-ES_tradnl" dirty="0"/>
              <a:t>(maderable) la única especie forestal &gt;10 cm DAP reportada en </a:t>
            </a:r>
            <a:r>
              <a:rPr lang="es-ES_tradnl" dirty="0" smtClean="0"/>
              <a:t>la parcelas de </a:t>
            </a:r>
            <a:r>
              <a:rPr lang="es-ES_tradnl" dirty="0"/>
              <a:t>estudio (15 árboles/ha). </a:t>
            </a:r>
            <a:endParaRPr lang="es-ES_tradnl" dirty="0" smtClean="0"/>
          </a:p>
          <a:p>
            <a:pPr algn="just"/>
            <a:endParaRPr lang="es-ES_tradnl" dirty="0"/>
          </a:p>
          <a:p>
            <a:pPr algn="just"/>
            <a:r>
              <a:rPr lang="es-ES_tradnl" dirty="0" smtClean="0"/>
              <a:t>Existen </a:t>
            </a:r>
            <a:r>
              <a:rPr lang="es-ES_tradnl" dirty="0"/>
              <a:t>otras especies forestales como el guamo </a:t>
            </a:r>
            <a:r>
              <a:rPr lang="es-ES_tradnl" i="1" dirty="0"/>
              <a:t>Inga </a:t>
            </a:r>
            <a:r>
              <a:rPr lang="es-ES_tradnl" dirty="0" err="1" smtClean="0"/>
              <a:t>sp</a:t>
            </a:r>
            <a:r>
              <a:rPr lang="es-ES_tradnl" i="1" dirty="0" smtClean="0"/>
              <a:t>.</a:t>
            </a:r>
            <a:r>
              <a:rPr lang="es-ES_tradnl" dirty="0" smtClean="0"/>
              <a:t>, </a:t>
            </a:r>
            <a:r>
              <a:rPr lang="es-ES_tradnl" dirty="0" err="1"/>
              <a:t>cucharo</a:t>
            </a:r>
            <a:r>
              <a:rPr lang="es-ES_tradnl" dirty="0"/>
              <a:t> </a:t>
            </a:r>
            <a:r>
              <a:rPr lang="es-ES_tradnl" i="1" dirty="0" err="1"/>
              <a:t>Myrsine</a:t>
            </a:r>
            <a:r>
              <a:rPr lang="es-ES_tradnl" i="1" dirty="0"/>
              <a:t> </a:t>
            </a:r>
            <a:r>
              <a:rPr lang="es-ES_tradnl" i="1" dirty="0" err="1"/>
              <a:t>guianensis</a:t>
            </a:r>
            <a:r>
              <a:rPr lang="es-ES_tradnl" dirty="0"/>
              <a:t>, </a:t>
            </a:r>
            <a:r>
              <a:rPr lang="es-ES_tradnl" dirty="0" err="1" smtClean="0"/>
              <a:t>ocobo</a:t>
            </a:r>
            <a:r>
              <a:rPr lang="es-ES_tradnl" dirty="0" smtClean="0"/>
              <a:t> </a:t>
            </a:r>
            <a:r>
              <a:rPr lang="es-ES_tradnl" i="1" dirty="0" err="1"/>
              <a:t>Tabebuia</a:t>
            </a:r>
            <a:r>
              <a:rPr lang="es-ES_tradnl" i="1" dirty="0"/>
              <a:t> rosea</a:t>
            </a:r>
            <a:r>
              <a:rPr lang="es-ES_tradnl" dirty="0"/>
              <a:t> y cítricos </a:t>
            </a:r>
            <a:r>
              <a:rPr lang="es-ES_tradnl" i="1" dirty="0"/>
              <a:t>Citrus </a:t>
            </a:r>
            <a:r>
              <a:rPr lang="es-ES_tradnl" dirty="0" err="1" smtClean="0"/>
              <a:t>sp</a:t>
            </a:r>
            <a:r>
              <a:rPr lang="es-ES_tradnl" i="1" dirty="0" smtClean="0"/>
              <a:t>.</a:t>
            </a:r>
            <a:r>
              <a:rPr lang="es-ES_tradnl" dirty="0" smtClean="0"/>
              <a:t>, con DAP </a:t>
            </a:r>
            <a:r>
              <a:rPr lang="es-ES_tradnl" dirty="0"/>
              <a:t>&lt;10 </a:t>
            </a:r>
            <a:r>
              <a:rPr lang="es-ES_tradnl" dirty="0" smtClean="0"/>
              <a:t>cm. </a:t>
            </a:r>
            <a:r>
              <a:rPr lang="es-ES_tradnl" u="sng" dirty="0"/>
              <a:t>La población promedio de </a:t>
            </a:r>
            <a:r>
              <a:rPr lang="es-ES_tradnl" u="sng" dirty="0" smtClean="0"/>
              <a:t>plátano fue de 620 </a:t>
            </a:r>
            <a:r>
              <a:rPr lang="es-ES_tradnl" u="sng" dirty="0"/>
              <a:t>plantas/ha</a:t>
            </a:r>
            <a:r>
              <a:rPr lang="es-ES_tradnl" u="sng" dirty="0" smtClean="0"/>
              <a:t> </a:t>
            </a:r>
            <a:endParaRPr lang="es-CO" u="sng" dirty="0" smtClean="0"/>
          </a:p>
          <a:p>
            <a:pPr algn="just"/>
            <a:endParaRPr lang="es-CO" dirty="0"/>
          </a:p>
          <a:p>
            <a:pPr marL="285750" indent="-285750" algn="just">
              <a:buFontTx/>
              <a:buChar char="-"/>
            </a:pPr>
            <a:endParaRPr lang="es-CO" dirty="0" smtClean="0"/>
          </a:p>
        </p:txBody>
      </p:sp>
    </p:spTree>
    <p:extLst>
      <p:ext uri="{BB962C8B-B14F-4D97-AF65-F5344CB8AC3E}">
        <p14:creationId xmlns:p14="http://schemas.microsoft.com/office/powerpoint/2010/main" val="19891689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288539" y="108901"/>
            <a:ext cx="7992888" cy="1104528"/>
          </a:xfrm>
        </p:spPr>
        <p:txBody>
          <a:bodyPr>
            <a:normAutofit/>
          </a:bodyPr>
          <a:lstStyle/>
          <a:p>
            <a:pPr algn="r"/>
            <a:r>
              <a:rPr lang="es-CO" sz="3600" b="1" dirty="0" smtClean="0">
                <a:solidFill>
                  <a:srgbClr val="BF9000"/>
                </a:solidFill>
              </a:rPr>
              <a:t>Instituciones Participantes</a:t>
            </a:r>
            <a:endParaRPr lang="es-CO" sz="3600" dirty="0"/>
          </a:p>
        </p:txBody>
      </p:sp>
      <p:pic>
        <p:nvPicPr>
          <p:cNvPr id="7" name="6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371" y="3377920"/>
            <a:ext cx="1983734" cy="696775"/>
          </a:xfrm>
          <a:prstGeom prst="rect">
            <a:avLst/>
          </a:prstGeom>
          <a:noFill/>
          <a:ln>
            <a:noFill/>
          </a:ln>
        </p:spPr>
      </p:pic>
      <p:pic>
        <p:nvPicPr>
          <p:cNvPr id="8" name="7 Imagen" descr="C:\Documents and Settings\piedad\Escritorio\UDCA noviembre\Proyecto regalias\Ejecución\Aliados\Participacion Mision Rural\Mision rural.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585" y="5369741"/>
            <a:ext cx="1277386" cy="1011587"/>
          </a:xfrm>
          <a:prstGeom prst="rect">
            <a:avLst/>
          </a:prstGeom>
          <a:noFill/>
          <a:ln>
            <a:noFill/>
          </a:ln>
        </p:spPr>
      </p:pic>
      <p:pic>
        <p:nvPicPr>
          <p:cNvPr id="9" name="8 Imagen" descr="C:\Documents and Settings\piedad\Escritorio\UDCA noviembre\Proyecto regalias\Ejecución\Aliados\CAR\JPG LOGO CAR -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585" y="4212864"/>
            <a:ext cx="1554487" cy="864893"/>
          </a:xfrm>
          <a:prstGeom prst="rect">
            <a:avLst/>
          </a:prstGeom>
          <a:noFill/>
          <a:ln>
            <a:noFill/>
          </a:ln>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7905" y="1243331"/>
            <a:ext cx="5112568" cy="38344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Imagen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178873"/>
            <a:ext cx="2916267" cy="820352"/>
          </a:xfrm>
          <a:prstGeom prst="rect">
            <a:avLst/>
          </a:prstGeom>
        </p:spPr>
      </p:pic>
      <p:sp>
        <p:nvSpPr>
          <p:cNvPr id="15" name="CuadroTexto 14"/>
          <p:cNvSpPr txBox="1"/>
          <p:nvPr/>
        </p:nvSpPr>
        <p:spPr>
          <a:xfrm>
            <a:off x="4031941" y="5137561"/>
            <a:ext cx="4464496" cy="1077218"/>
          </a:xfrm>
          <a:prstGeom prst="rect">
            <a:avLst/>
          </a:prstGeom>
          <a:noFill/>
        </p:spPr>
        <p:txBody>
          <a:bodyPr wrap="square" rtlCol="0">
            <a:spAutoFit/>
          </a:bodyPr>
          <a:lstStyle/>
          <a:p>
            <a:pPr algn="ctr"/>
            <a:r>
              <a:rPr lang="es-CO" sz="1600" dirty="0" smtClean="0"/>
              <a:t>Financiado por el Sistema General de Regalías-Fondo de Ciencia, Tecnología e Innovación con el cupo que le corresponde al Departamento de Cundinamarca</a:t>
            </a:r>
            <a:endParaRPr lang="es-CO" sz="1600" dirty="0"/>
          </a:p>
        </p:txBody>
      </p:sp>
      <p:pic>
        <p:nvPicPr>
          <p:cNvPr id="2" name="Imagen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6464" y="681338"/>
            <a:ext cx="2383198" cy="1615727"/>
          </a:xfrm>
          <a:prstGeom prst="rect">
            <a:avLst/>
          </a:prstGeom>
        </p:spPr>
      </p:pic>
    </p:spTree>
    <p:extLst>
      <p:ext uri="{BB962C8B-B14F-4D97-AF65-F5344CB8AC3E}">
        <p14:creationId xmlns:p14="http://schemas.microsoft.com/office/powerpoint/2010/main" val="24245011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Subtítulo"/>
          <p:cNvSpPr txBox="1">
            <a:spLocks/>
          </p:cNvSpPr>
          <p:nvPr/>
        </p:nvSpPr>
        <p:spPr>
          <a:xfrm>
            <a:off x="379983" y="44624"/>
            <a:ext cx="8728521" cy="48661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s-CO" b="1" dirty="0" smtClean="0">
                <a:solidFill>
                  <a:srgbClr val="BF9000"/>
                </a:solidFill>
              </a:rPr>
              <a:t>Resultados componente Diseños Agroforestales</a:t>
            </a:r>
            <a:endParaRPr lang="es-CO" dirty="0"/>
          </a:p>
        </p:txBody>
      </p:sp>
      <p:sp>
        <p:nvSpPr>
          <p:cNvPr id="2" name="CuadroTexto 1"/>
          <p:cNvSpPr txBox="1"/>
          <p:nvPr/>
        </p:nvSpPr>
        <p:spPr>
          <a:xfrm>
            <a:off x="894863" y="706061"/>
            <a:ext cx="7272808" cy="369332"/>
          </a:xfrm>
          <a:prstGeom prst="rect">
            <a:avLst/>
          </a:prstGeom>
          <a:noFill/>
        </p:spPr>
        <p:txBody>
          <a:bodyPr wrap="square" rtlCol="0">
            <a:spAutoFit/>
          </a:bodyPr>
          <a:lstStyle/>
          <a:p>
            <a:pPr algn="ctr"/>
            <a:r>
              <a:rPr lang="es-CO" dirty="0" smtClean="0"/>
              <a:t>Ejemplo: </a:t>
            </a:r>
            <a:r>
              <a:rPr lang="es-CO" dirty="0"/>
              <a:t>Finca Mi Fortuna, Santa Teresa </a:t>
            </a:r>
            <a:endParaRPr lang="es-CO" dirty="0" smtClean="0"/>
          </a:p>
        </p:txBody>
      </p:sp>
      <p:sp>
        <p:nvSpPr>
          <p:cNvPr id="13" name="CuadroTexto 12"/>
          <p:cNvSpPr txBox="1"/>
          <p:nvPr/>
        </p:nvSpPr>
        <p:spPr>
          <a:xfrm>
            <a:off x="89756" y="3626220"/>
            <a:ext cx="8928992" cy="1046440"/>
          </a:xfrm>
          <a:prstGeom prst="rect">
            <a:avLst/>
          </a:prstGeom>
          <a:noFill/>
        </p:spPr>
        <p:txBody>
          <a:bodyPr wrap="square" rtlCol="0">
            <a:spAutoFit/>
          </a:bodyPr>
          <a:lstStyle/>
          <a:p>
            <a:pPr algn="ctr"/>
            <a:r>
              <a:rPr lang="es-CO" b="1" dirty="0" smtClean="0"/>
              <a:t>Cercas vivas</a:t>
            </a:r>
          </a:p>
          <a:p>
            <a:pPr algn="ctr"/>
            <a:endParaRPr lang="es-CO" sz="400" b="1" dirty="0"/>
          </a:p>
          <a:p>
            <a:pPr algn="ctr"/>
            <a:r>
              <a:rPr lang="es-CO" dirty="0" smtClean="0"/>
              <a:t>Nogal cafetero + </a:t>
            </a:r>
            <a:r>
              <a:rPr lang="es-CO" dirty="0" err="1" smtClean="0"/>
              <a:t>ocobo</a:t>
            </a:r>
            <a:r>
              <a:rPr lang="es-CO" dirty="0" smtClean="0"/>
              <a:t>, Intercalados cada 4 m. 125 árboles en los 500 m de lindero</a:t>
            </a:r>
          </a:p>
          <a:p>
            <a:pPr algn="ctr"/>
            <a:endParaRPr lang="es-CO" sz="400" dirty="0" smtClean="0"/>
          </a:p>
          <a:p>
            <a:pPr algn="ctr"/>
            <a:r>
              <a:rPr lang="es-CO" dirty="0" smtClean="0"/>
              <a:t>* </a:t>
            </a:r>
            <a:r>
              <a:rPr lang="es-CO" dirty="0" err="1" smtClean="0"/>
              <a:t>Adoptabilidad</a:t>
            </a:r>
            <a:r>
              <a:rPr lang="es-CO" dirty="0" smtClean="0"/>
              <a:t>: 70%</a:t>
            </a:r>
            <a:endParaRPr lang="es-CO" dirty="0"/>
          </a:p>
        </p:txBody>
      </p:sp>
      <p:sp>
        <p:nvSpPr>
          <p:cNvPr id="4" name="Rectángulo 3"/>
          <p:cNvSpPr/>
          <p:nvPr/>
        </p:nvSpPr>
        <p:spPr>
          <a:xfrm>
            <a:off x="6222787" y="1194106"/>
            <a:ext cx="2233368" cy="369332"/>
          </a:xfrm>
          <a:prstGeom prst="rect">
            <a:avLst/>
          </a:prstGeom>
        </p:spPr>
        <p:txBody>
          <a:bodyPr wrap="none">
            <a:spAutoFit/>
          </a:bodyPr>
          <a:lstStyle/>
          <a:p>
            <a:pPr algn="ctr"/>
            <a:r>
              <a:rPr lang="es-CO" b="1" dirty="0" err="1"/>
              <a:t>Adoptabilidad</a:t>
            </a:r>
            <a:r>
              <a:rPr lang="es-CO" b="1" dirty="0"/>
              <a:t>: </a:t>
            </a:r>
            <a:r>
              <a:rPr lang="es-CO" b="1" dirty="0" smtClean="0"/>
              <a:t>83,6%</a:t>
            </a:r>
            <a:endParaRPr lang="es-CO" b="1" dirty="0"/>
          </a:p>
        </p:txBody>
      </p:sp>
      <p:pic>
        <p:nvPicPr>
          <p:cNvPr id="14" name="Imagen 13"/>
          <p:cNvPicPr/>
          <p:nvPr/>
        </p:nvPicPr>
        <p:blipFill>
          <a:blip r:embed="rId3">
            <a:extLst>
              <a:ext uri="{28A0092B-C50C-407E-A947-70E740481C1C}">
                <a14:useLocalDpi xmlns:a14="http://schemas.microsoft.com/office/drawing/2010/main" val="0"/>
              </a:ext>
            </a:extLst>
          </a:blip>
          <a:stretch>
            <a:fillRect/>
          </a:stretch>
        </p:blipFill>
        <p:spPr>
          <a:xfrm>
            <a:off x="179511" y="1599546"/>
            <a:ext cx="4896544" cy="1854617"/>
          </a:xfrm>
          <a:prstGeom prst="rect">
            <a:avLst/>
          </a:prstGeom>
        </p:spPr>
      </p:pic>
      <p:sp>
        <p:nvSpPr>
          <p:cNvPr id="16" name="Rectángulo 15"/>
          <p:cNvSpPr/>
          <p:nvPr/>
        </p:nvSpPr>
        <p:spPr>
          <a:xfrm>
            <a:off x="1068927" y="1214420"/>
            <a:ext cx="3117713" cy="369332"/>
          </a:xfrm>
          <a:prstGeom prst="rect">
            <a:avLst/>
          </a:prstGeom>
        </p:spPr>
        <p:txBody>
          <a:bodyPr wrap="none">
            <a:spAutoFit/>
          </a:bodyPr>
          <a:lstStyle/>
          <a:p>
            <a:r>
              <a:rPr lang="es-CO" b="1" dirty="0" smtClean="0"/>
              <a:t>Árboles dispersos en cafetales:</a:t>
            </a:r>
            <a:endParaRPr lang="es-CO" dirty="0"/>
          </a:p>
        </p:txBody>
      </p:sp>
      <p:graphicFrame>
        <p:nvGraphicFramePr>
          <p:cNvPr id="17" name="Tabla 16"/>
          <p:cNvGraphicFramePr>
            <a:graphicFrameLocks noGrp="1"/>
          </p:cNvGraphicFramePr>
          <p:nvPr>
            <p:extLst/>
          </p:nvPr>
        </p:nvGraphicFramePr>
        <p:xfrm>
          <a:off x="5076056" y="1669611"/>
          <a:ext cx="3765110" cy="1740546"/>
        </p:xfrm>
        <a:graphic>
          <a:graphicData uri="http://schemas.openxmlformats.org/drawingml/2006/table">
            <a:tbl>
              <a:tblPr firstRow="1" firstCol="1" bandRow="1">
                <a:tableStyleId>{08FB837D-C827-4EFA-A057-4D05807E0F7C}</a:tableStyleId>
              </a:tblPr>
              <a:tblGrid>
                <a:gridCol w="1196723"/>
                <a:gridCol w="1134930"/>
                <a:gridCol w="693664"/>
                <a:gridCol w="739793"/>
              </a:tblGrid>
              <a:tr h="213054">
                <a:tc>
                  <a:txBody>
                    <a:bodyPr/>
                    <a:lstStyle/>
                    <a:p>
                      <a:pPr algn="ctr">
                        <a:lnSpc>
                          <a:spcPct val="107000"/>
                        </a:lnSpc>
                        <a:spcAft>
                          <a:spcPts val="0"/>
                        </a:spcAft>
                      </a:pPr>
                      <a:r>
                        <a:rPr lang="es-CO" sz="1100" dirty="0">
                          <a:effectLst/>
                        </a:rPr>
                        <a:t>ATRIBUTOS</a:t>
                      </a:r>
                      <a:endParaRPr lang="es-CO"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1100">
                          <a:effectLst/>
                        </a:rPr>
                        <a:t>CALIFICACIÓN</a:t>
                      </a:r>
                      <a:endParaRPr lang="es-CO"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1100">
                          <a:effectLst/>
                        </a:rPr>
                        <a:t>PESO</a:t>
                      </a:r>
                      <a:endParaRPr lang="es-CO"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1100">
                          <a:effectLst/>
                        </a:rPr>
                        <a:t>CxW</a:t>
                      </a:r>
                      <a:endParaRPr lang="es-CO"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13054">
                <a:tc>
                  <a:txBody>
                    <a:bodyPr/>
                    <a:lstStyle/>
                    <a:p>
                      <a:pPr>
                        <a:lnSpc>
                          <a:spcPct val="107000"/>
                        </a:lnSpc>
                        <a:spcAft>
                          <a:spcPts val="0"/>
                        </a:spcAft>
                      </a:pPr>
                      <a:r>
                        <a:rPr lang="es-CO" sz="1100">
                          <a:effectLst/>
                        </a:rPr>
                        <a:t>Simplicidad</a:t>
                      </a:r>
                      <a:endParaRPr lang="es-CO"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1100">
                          <a:effectLst/>
                        </a:rPr>
                        <a:t>4</a:t>
                      </a:r>
                      <a:endParaRPr lang="es-CO"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1100">
                          <a:effectLst/>
                        </a:rPr>
                        <a:t>0,8</a:t>
                      </a:r>
                      <a:endParaRPr lang="es-CO"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1100">
                          <a:effectLst/>
                        </a:rPr>
                        <a:t>3,2</a:t>
                      </a:r>
                      <a:endParaRPr lang="es-CO"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13054">
                <a:tc>
                  <a:txBody>
                    <a:bodyPr/>
                    <a:lstStyle/>
                    <a:p>
                      <a:pPr>
                        <a:lnSpc>
                          <a:spcPct val="107000"/>
                        </a:lnSpc>
                        <a:spcAft>
                          <a:spcPts val="0"/>
                        </a:spcAft>
                      </a:pPr>
                      <a:r>
                        <a:rPr lang="es-CO" sz="1100">
                          <a:effectLst/>
                        </a:rPr>
                        <a:t>Superioridad</a:t>
                      </a:r>
                      <a:endParaRPr lang="es-CO"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1100">
                          <a:effectLst/>
                        </a:rPr>
                        <a:t>5</a:t>
                      </a:r>
                      <a:endParaRPr lang="es-CO"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1100">
                          <a:effectLst/>
                        </a:rPr>
                        <a:t>1</a:t>
                      </a:r>
                      <a:endParaRPr lang="es-CO"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1100">
                          <a:effectLst/>
                        </a:rPr>
                        <a:t>5</a:t>
                      </a:r>
                      <a:endParaRPr lang="es-CO"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49168">
                <a:tc>
                  <a:txBody>
                    <a:bodyPr/>
                    <a:lstStyle/>
                    <a:p>
                      <a:pPr>
                        <a:lnSpc>
                          <a:spcPct val="107000"/>
                        </a:lnSpc>
                        <a:spcAft>
                          <a:spcPts val="0"/>
                        </a:spcAft>
                      </a:pPr>
                      <a:r>
                        <a:rPr lang="es-CO" sz="1100">
                          <a:effectLst/>
                        </a:rPr>
                        <a:t>Compatibilidad</a:t>
                      </a:r>
                      <a:endParaRPr lang="es-CO"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1100">
                          <a:effectLst/>
                        </a:rPr>
                        <a:t>5</a:t>
                      </a:r>
                      <a:endParaRPr lang="es-CO"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1100">
                          <a:effectLst/>
                        </a:rPr>
                        <a:t>1</a:t>
                      </a:r>
                      <a:endParaRPr lang="es-CO"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1100">
                          <a:effectLst/>
                        </a:rPr>
                        <a:t>5</a:t>
                      </a:r>
                      <a:endParaRPr lang="es-CO"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13054">
                <a:tc>
                  <a:txBody>
                    <a:bodyPr/>
                    <a:lstStyle/>
                    <a:p>
                      <a:pPr>
                        <a:lnSpc>
                          <a:spcPct val="107000"/>
                        </a:lnSpc>
                        <a:spcAft>
                          <a:spcPts val="0"/>
                        </a:spcAft>
                      </a:pPr>
                      <a:r>
                        <a:rPr lang="es-CO" sz="1100">
                          <a:effectLst/>
                        </a:rPr>
                        <a:t>Observabilidad</a:t>
                      </a:r>
                      <a:endParaRPr lang="es-CO"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1100">
                          <a:effectLst/>
                        </a:rPr>
                        <a:t>5</a:t>
                      </a:r>
                      <a:endParaRPr lang="es-CO"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1100">
                          <a:effectLst/>
                        </a:rPr>
                        <a:t>0,9</a:t>
                      </a:r>
                      <a:endParaRPr lang="es-CO"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1100">
                          <a:effectLst/>
                        </a:rPr>
                        <a:t>4,5</a:t>
                      </a:r>
                      <a:endParaRPr lang="es-CO"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13054">
                <a:tc>
                  <a:txBody>
                    <a:bodyPr/>
                    <a:lstStyle/>
                    <a:p>
                      <a:pPr>
                        <a:lnSpc>
                          <a:spcPct val="107000"/>
                        </a:lnSpc>
                        <a:spcAft>
                          <a:spcPts val="0"/>
                        </a:spcAft>
                      </a:pPr>
                      <a:r>
                        <a:rPr lang="es-CO" sz="1100">
                          <a:effectLst/>
                        </a:rPr>
                        <a:t>Factibilidad</a:t>
                      </a:r>
                      <a:endParaRPr lang="es-CO"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1100">
                          <a:effectLst/>
                        </a:rPr>
                        <a:t>4</a:t>
                      </a:r>
                      <a:endParaRPr lang="es-CO"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1100">
                          <a:effectLst/>
                        </a:rPr>
                        <a:t>0,8</a:t>
                      </a:r>
                      <a:endParaRPr lang="es-CO"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1100">
                          <a:effectLst/>
                        </a:rPr>
                        <a:t>3,2</a:t>
                      </a:r>
                      <a:endParaRPr lang="es-CO"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13054">
                <a:tc gridSpan="3">
                  <a:txBody>
                    <a:bodyPr/>
                    <a:lstStyle/>
                    <a:p>
                      <a:pPr algn="ctr">
                        <a:lnSpc>
                          <a:spcPct val="107000"/>
                        </a:lnSpc>
                        <a:spcAft>
                          <a:spcPts val="0"/>
                        </a:spcAft>
                      </a:pPr>
                      <a:r>
                        <a:rPr lang="es-CO" sz="1100" dirty="0">
                          <a:effectLst/>
                        </a:rPr>
                        <a:t>Sumatoria</a:t>
                      </a:r>
                      <a:endParaRPr lang="es-CO"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CO"/>
                    </a:p>
                  </a:txBody>
                  <a:tcPr/>
                </a:tc>
                <a:tc hMerge="1">
                  <a:txBody>
                    <a:bodyPr/>
                    <a:lstStyle/>
                    <a:p>
                      <a:endParaRPr lang="es-CO"/>
                    </a:p>
                  </a:txBody>
                  <a:tcPr/>
                </a:tc>
                <a:tc>
                  <a:txBody>
                    <a:bodyPr/>
                    <a:lstStyle/>
                    <a:p>
                      <a:pPr algn="ctr">
                        <a:lnSpc>
                          <a:spcPct val="107000"/>
                        </a:lnSpc>
                        <a:spcAft>
                          <a:spcPts val="0"/>
                        </a:spcAft>
                      </a:pPr>
                      <a:r>
                        <a:rPr lang="es-CO" sz="1100">
                          <a:effectLst/>
                        </a:rPr>
                        <a:t>20,9</a:t>
                      </a:r>
                      <a:endParaRPr lang="es-CO" sz="105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13054">
                <a:tc gridSpan="3">
                  <a:txBody>
                    <a:bodyPr/>
                    <a:lstStyle/>
                    <a:p>
                      <a:pPr algn="ctr">
                        <a:lnSpc>
                          <a:spcPct val="107000"/>
                        </a:lnSpc>
                        <a:spcAft>
                          <a:spcPts val="0"/>
                        </a:spcAft>
                      </a:pPr>
                      <a:r>
                        <a:rPr lang="es-CO" sz="1100" dirty="0">
                          <a:effectLst/>
                        </a:rPr>
                        <a:t>PROBABILIDAD DE ADOPCIÓN</a:t>
                      </a:r>
                      <a:endParaRPr lang="es-CO"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CO"/>
                    </a:p>
                  </a:txBody>
                  <a:tcPr/>
                </a:tc>
                <a:tc hMerge="1">
                  <a:txBody>
                    <a:bodyPr/>
                    <a:lstStyle/>
                    <a:p>
                      <a:endParaRPr lang="es-CO"/>
                    </a:p>
                  </a:txBody>
                  <a:tcPr/>
                </a:tc>
                <a:tc>
                  <a:txBody>
                    <a:bodyPr/>
                    <a:lstStyle/>
                    <a:p>
                      <a:pPr algn="ctr">
                        <a:lnSpc>
                          <a:spcPct val="107000"/>
                        </a:lnSpc>
                        <a:spcAft>
                          <a:spcPts val="0"/>
                        </a:spcAft>
                      </a:pPr>
                      <a:r>
                        <a:rPr lang="es-CO" sz="1100" dirty="0">
                          <a:effectLst/>
                        </a:rPr>
                        <a:t>83,6%</a:t>
                      </a:r>
                      <a:endParaRPr lang="es-CO"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sp>
        <p:nvSpPr>
          <p:cNvPr id="3" name="Pergamino horizontal 2"/>
          <p:cNvSpPr/>
          <p:nvPr/>
        </p:nvSpPr>
        <p:spPr>
          <a:xfrm>
            <a:off x="335629" y="4844717"/>
            <a:ext cx="8391277" cy="1981200"/>
          </a:xfrm>
          <a:prstGeom prst="horizontalScroll">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a:t>La siembra de árboles en línea (árboles en linderos, cercas vivas para división de</a:t>
            </a:r>
          </a:p>
          <a:p>
            <a:pPr algn="ctr"/>
            <a:r>
              <a:rPr lang="es-CO"/>
              <a:t>lotes cafeteros o potreros, cortinas rompevientos) son arreglos agroforestales que</a:t>
            </a:r>
          </a:p>
          <a:p>
            <a:pPr algn="ctr"/>
            <a:r>
              <a:rPr lang="es-CO"/>
              <a:t>permiten convertir zonas improductivas en productivas y las cuales son ideales para</a:t>
            </a:r>
          </a:p>
          <a:p>
            <a:pPr algn="ctr"/>
            <a:r>
              <a:rPr lang="es-CO"/>
              <a:t>fincas pequeñas donde la siembra de árboles en medio de los cultivos se ve limitada.</a:t>
            </a:r>
            <a:endParaRPr lang="es-CO" dirty="0"/>
          </a:p>
        </p:txBody>
      </p:sp>
    </p:spTree>
    <p:extLst>
      <p:ext uri="{BB962C8B-B14F-4D97-AF65-F5344CB8AC3E}">
        <p14:creationId xmlns:p14="http://schemas.microsoft.com/office/powerpoint/2010/main" val="12264044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rcador de contenido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714500"/>
            <a:ext cx="9144000" cy="5143500"/>
          </a:xfrm>
        </p:spPr>
      </p:pic>
      <p:sp>
        <p:nvSpPr>
          <p:cNvPr id="9" name="Rectángulo 8"/>
          <p:cNvSpPr/>
          <p:nvPr/>
        </p:nvSpPr>
        <p:spPr>
          <a:xfrm>
            <a:off x="0" y="0"/>
            <a:ext cx="9144000" cy="17145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3200" dirty="0" smtClean="0"/>
          </a:p>
          <a:p>
            <a:pPr algn="ctr"/>
            <a:r>
              <a:rPr lang="es-CO" sz="3200" b="1" dirty="0" smtClean="0">
                <a:solidFill>
                  <a:srgbClr val="FFC000"/>
                </a:solidFill>
              </a:rPr>
              <a:t>Componente de apropiación social: caficultores-instituciones locales</a:t>
            </a:r>
          </a:p>
          <a:p>
            <a:pPr algn="ctr"/>
            <a:endParaRPr lang="es-CO" sz="3200" b="1" dirty="0">
              <a:solidFill>
                <a:srgbClr val="FFC000"/>
              </a:solidFill>
            </a:endParaRPr>
          </a:p>
        </p:txBody>
      </p:sp>
    </p:spTree>
    <p:extLst>
      <p:ext uri="{BB962C8B-B14F-4D97-AF65-F5344CB8AC3E}">
        <p14:creationId xmlns:p14="http://schemas.microsoft.com/office/powerpoint/2010/main" val="35386243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889420" y="288758"/>
            <a:ext cx="5074276" cy="739630"/>
          </a:xfrm>
        </p:spPr>
        <p:txBody>
          <a:bodyPr vert="horz" lIns="91440" tIns="45720" rIns="91440" bIns="45720" rtlCol="0">
            <a:noAutofit/>
          </a:bodyPr>
          <a:lstStyle/>
          <a:p>
            <a:pPr>
              <a:spcBef>
                <a:spcPct val="20000"/>
              </a:spcBef>
              <a:buFont typeface="Arial" panose="020B0604020202020204" pitchFamily="34" charset="0"/>
            </a:pPr>
            <a:r>
              <a:rPr lang="es-CO" sz="2800" b="1" dirty="0">
                <a:solidFill>
                  <a:srgbClr val="BF9000"/>
                </a:solidFill>
                <a:latin typeface="+mn-lt"/>
                <a:ea typeface="+mn-ea"/>
                <a:cs typeface="+mn-cs"/>
              </a:rPr>
              <a:t>Principales amenazas identificadas por los caficultores en los tres municipios</a:t>
            </a:r>
          </a:p>
        </p:txBody>
      </p:sp>
      <p:pic>
        <p:nvPicPr>
          <p:cNvPr id="4" name="Marcador de contenido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3857" b="4912"/>
          <a:stretch/>
        </p:blipFill>
        <p:spPr>
          <a:xfrm rot="5400000">
            <a:off x="-1597142" y="1597141"/>
            <a:ext cx="6858000" cy="3663717"/>
          </a:xfrm>
        </p:spPr>
      </p:pic>
      <p:sp>
        <p:nvSpPr>
          <p:cNvPr id="3" name="CuadroTexto 2"/>
          <p:cNvSpPr txBox="1"/>
          <p:nvPr/>
        </p:nvSpPr>
        <p:spPr>
          <a:xfrm>
            <a:off x="3889420" y="1459831"/>
            <a:ext cx="4990563" cy="5909310"/>
          </a:xfrm>
          <a:prstGeom prst="rect">
            <a:avLst/>
          </a:prstGeom>
          <a:noFill/>
        </p:spPr>
        <p:txBody>
          <a:bodyPr wrap="square" rtlCol="0">
            <a:spAutoFit/>
          </a:bodyPr>
          <a:lstStyle/>
          <a:p>
            <a:pPr algn="ctr"/>
            <a:r>
              <a:rPr lang="es-ES" b="1" u="sng" dirty="0" smtClean="0"/>
              <a:t>Comunes en los tres municipios</a:t>
            </a:r>
          </a:p>
          <a:p>
            <a:pPr algn="ctr"/>
            <a:endParaRPr lang="es-ES" b="1" u="sng" dirty="0"/>
          </a:p>
          <a:p>
            <a:pPr marL="342900" indent="-342900" algn="just">
              <a:buFont typeface="Arial" panose="020B0604020202020204" pitchFamily="34" charset="0"/>
              <a:buChar char="•"/>
            </a:pPr>
            <a:r>
              <a:rPr lang="es-ES" dirty="0"/>
              <a:t>Sequía intensa en época de verano</a:t>
            </a:r>
          </a:p>
          <a:p>
            <a:pPr marL="342900" indent="-342900" algn="just">
              <a:buFont typeface="Arial" panose="020B0604020202020204" pitchFamily="34" charset="0"/>
              <a:buChar char="•"/>
            </a:pPr>
            <a:r>
              <a:rPr lang="es-ES" dirty="0"/>
              <a:t>Sistemas de comercialización, bajo poder económico de los </a:t>
            </a:r>
            <a:r>
              <a:rPr lang="es-ES" dirty="0" smtClean="0"/>
              <a:t>agricultores</a:t>
            </a:r>
          </a:p>
          <a:p>
            <a:pPr marL="342900" indent="-342900" algn="just">
              <a:buFont typeface="Arial" panose="020B0604020202020204" pitchFamily="34" charset="0"/>
              <a:buChar char="•"/>
            </a:pPr>
            <a:r>
              <a:rPr lang="es-ES" dirty="0" smtClean="0"/>
              <a:t>Remoción en masa (San Juan y Tibacuy)</a:t>
            </a:r>
          </a:p>
          <a:p>
            <a:pPr marL="342900" indent="-342900" algn="just">
              <a:buFont typeface="Arial" panose="020B0604020202020204" pitchFamily="34" charset="0"/>
              <a:buChar char="•"/>
            </a:pPr>
            <a:r>
              <a:rPr lang="es-ES" dirty="0" smtClean="0"/>
              <a:t>Manejo de basuras</a:t>
            </a:r>
          </a:p>
          <a:p>
            <a:pPr marL="342900" indent="-342900" algn="just">
              <a:buFont typeface="Arial" panose="020B0604020202020204" pitchFamily="34" charset="0"/>
              <a:buChar char="•"/>
            </a:pPr>
            <a:r>
              <a:rPr lang="es-ES" dirty="0" smtClean="0"/>
              <a:t>Migración de los jóvenes</a:t>
            </a:r>
          </a:p>
          <a:p>
            <a:pPr algn="ctr"/>
            <a:endParaRPr lang="es-ES" b="1" u="sng" dirty="0"/>
          </a:p>
          <a:p>
            <a:pPr algn="ctr"/>
            <a:r>
              <a:rPr lang="es-ES" b="1" u="sng" dirty="0" smtClean="0"/>
              <a:t>Tibacuy</a:t>
            </a:r>
          </a:p>
          <a:p>
            <a:pPr marL="285750" indent="-285750">
              <a:buFont typeface="Arial" panose="020B0604020202020204" pitchFamily="34" charset="0"/>
              <a:buChar char="•"/>
            </a:pPr>
            <a:r>
              <a:rPr lang="es-ES" dirty="0" smtClean="0"/>
              <a:t>Deforestación</a:t>
            </a:r>
          </a:p>
          <a:p>
            <a:pPr marL="285750" indent="-285750">
              <a:buFont typeface="Arial" panose="020B0604020202020204" pitchFamily="34" charset="0"/>
              <a:buChar char="•"/>
            </a:pPr>
            <a:endParaRPr lang="es-ES" b="1" dirty="0"/>
          </a:p>
          <a:p>
            <a:pPr algn="ctr"/>
            <a:r>
              <a:rPr lang="es-ES" b="1" u="sng" dirty="0" smtClean="0"/>
              <a:t>San Juan de Rioseco</a:t>
            </a:r>
          </a:p>
          <a:p>
            <a:pPr marL="285750" indent="-285750" algn="just">
              <a:buFont typeface="Arial" panose="020B0604020202020204" pitchFamily="34" charset="0"/>
              <a:buChar char="•"/>
            </a:pPr>
            <a:r>
              <a:rPr lang="es-ES" dirty="0" smtClean="0"/>
              <a:t>Quemas</a:t>
            </a:r>
            <a:endParaRPr lang="es-ES" dirty="0"/>
          </a:p>
          <a:p>
            <a:pPr algn="ctr"/>
            <a:r>
              <a:rPr lang="es-ES" b="1" u="sng" dirty="0"/>
              <a:t>Pacho</a:t>
            </a:r>
          </a:p>
          <a:p>
            <a:pPr marL="342900" indent="-342900" algn="just">
              <a:buFont typeface="Arial" panose="020B0604020202020204" pitchFamily="34" charset="0"/>
              <a:buChar char="•"/>
            </a:pPr>
            <a:r>
              <a:rPr lang="es-ES" dirty="0"/>
              <a:t>F</a:t>
            </a:r>
            <a:r>
              <a:rPr lang="es-ES" dirty="0" smtClean="0"/>
              <a:t>alta </a:t>
            </a:r>
            <a:r>
              <a:rPr lang="es-ES" dirty="0"/>
              <a:t>de infraestructura como vías, acueductos veredales, edificaciones y procesos de industrialización</a:t>
            </a:r>
            <a:endParaRPr lang="es-ES" b="1" dirty="0" smtClean="0"/>
          </a:p>
          <a:p>
            <a:pPr algn="ctr"/>
            <a:endParaRPr lang="es-ES" b="1" dirty="0"/>
          </a:p>
          <a:p>
            <a:pPr algn="ctr"/>
            <a:endParaRPr lang="es-ES" b="1" dirty="0"/>
          </a:p>
          <a:p>
            <a:endParaRPr lang="es-CO" dirty="0"/>
          </a:p>
        </p:txBody>
      </p:sp>
    </p:spTree>
    <p:extLst>
      <p:ext uri="{BB962C8B-B14F-4D97-AF65-F5344CB8AC3E}">
        <p14:creationId xmlns:p14="http://schemas.microsoft.com/office/powerpoint/2010/main" val="25745514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265477" y="254001"/>
            <a:ext cx="3160868" cy="29197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Imagen 5"/>
          <p:cNvPicPr/>
          <p:nvPr/>
        </p:nvPicPr>
        <p:blipFill>
          <a:blip r:embed="rId3" cstate="email">
            <a:extLst>
              <a:ext uri="{28A0092B-C50C-407E-A947-70E740481C1C}">
                <a14:useLocalDpi xmlns:a14="http://schemas.microsoft.com/office/drawing/2010/main"/>
              </a:ext>
            </a:extLst>
          </a:blip>
          <a:stretch>
            <a:fillRect/>
          </a:stretch>
        </p:blipFill>
        <p:spPr>
          <a:xfrm>
            <a:off x="5626256" y="254001"/>
            <a:ext cx="3329485" cy="28149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CuadroTexto 7"/>
          <p:cNvSpPr txBox="1"/>
          <p:nvPr/>
        </p:nvSpPr>
        <p:spPr>
          <a:xfrm>
            <a:off x="3377169" y="3137078"/>
            <a:ext cx="2622177" cy="369332"/>
          </a:xfrm>
          <a:prstGeom prst="rect">
            <a:avLst/>
          </a:prstGeom>
          <a:noFill/>
        </p:spPr>
        <p:txBody>
          <a:bodyPr wrap="square" rtlCol="0">
            <a:spAutoFit/>
          </a:bodyPr>
          <a:lstStyle/>
          <a:p>
            <a:r>
              <a:rPr lang="es-CO" dirty="0" smtClean="0"/>
              <a:t>San Juan</a:t>
            </a:r>
            <a:endParaRPr lang="es-CO" dirty="0"/>
          </a:p>
        </p:txBody>
      </p:sp>
      <p:sp>
        <p:nvSpPr>
          <p:cNvPr id="9" name="CuadroTexto 8"/>
          <p:cNvSpPr txBox="1"/>
          <p:nvPr/>
        </p:nvSpPr>
        <p:spPr>
          <a:xfrm>
            <a:off x="6842313" y="3106272"/>
            <a:ext cx="1394012" cy="369332"/>
          </a:xfrm>
          <a:prstGeom prst="rect">
            <a:avLst/>
          </a:prstGeom>
          <a:noFill/>
        </p:spPr>
        <p:txBody>
          <a:bodyPr wrap="square" rtlCol="0">
            <a:spAutoFit/>
          </a:bodyPr>
          <a:lstStyle/>
          <a:p>
            <a:r>
              <a:rPr lang="es-CO" dirty="0" smtClean="0"/>
              <a:t>Tibacuy</a:t>
            </a:r>
            <a:endParaRPr lang="es-CO" dirty="0"/>
          </a:p>
        </p:txBody>
      </p:sp>
      <p:pic>
        <p:nvPicPr>
          <p:cNvPr id="10" name="Imagen 9"/>
          <p:cNvPicPr>
            <a:picLocks noChangeAspect="1"/>
          </p:cNvPicPr>
          <p:nvPr/>
        </p:nvPicPr>
        <p:blipFill rotWithShape="1">
          <a:blip r:embed="rId4" cstate="print">
            <a:extLst>
              <a:ext uri="{28A0092B-C50C-407E-A947-70E740481C1C}">
                <a14:useLocalDpi xmlns:a14="http://schemas.microsoft.com/office/drawing/2010/main" val="0"/>
              </a:ext>
            </a:extLst>
          </a:blip>
          <a:srcRect l="3950" t="6619" r="11776" b="4591"/>
          <a:stretch/>
        </p:blipFill>
        <p:spPr>
          <a:xfrm>
            <a:off x="459157" y="3872220"/>
            <a:ext cx="3590538" cy="2521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CuadroTexto 10"/>
          <p:cNvSpPr txBox="1"/>
          <p:nvPr/>
        </p:nvSpPr>
        <p:spPr>
          <a:xfrm>
            <a:off x="1678357" y="6353271"/>
            <a:ext cx="1394012" cy="369332"/>
          </a:xfrm>
          <a:prstGeom prst="rect">
            <a:avLst/>
          </a:prstGeom>
          <a:noFill/>
        </p:spPr>
        <p:txBody>
          <a:bodyPr wrap="square" rtlCol="0">
            <a:spAutoFit/>
          </a:bodyPr>
          <a:lstStyle/>
          <a:p>
            <a:r>
              <a:rPr lang="es-CO" dirty="0" smtClean="0"/>
              <a:t>Pacho</a:t>
            </a:r>
            <a:endParaRPr lang="es-CO" dirty="0"/>
          </a:p>
        </p:txBody>
      </p:sp>
      <p:sp>
        <p:nvSpPr>
          <p:cNvPr id="15" name="Pergamino horizontal 14"/>
          <p:cNvSpPr/>
          <p:nvPr/>
        </p:nvSpPr>
        <p:spPr>
          <a:xfrm>
            <a:off x="4356847" y="3913094"/>
            <a:ext cx="4450977" cy="2440178"/>
          </a:xfrm>
          <a:prstGeom prst="horizontalScroll">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CO" u="sng" dirty="0" smtClean="0"/>
              <a:t>Se consideraron lejanos el INVIAS, el INCODER, los bancos (específicamente el Banco Agrario), las empresas de energía, y las Oficinas de Prevención de Desastres.</a:t>
            </a:r>
          </a:p>
          <a:p>
            <a:pPr algn="ctr"/>
            <a:endParaRPr lang="es-CO" dirty="0"/>
          </a:p>
        </p:txBody>
      </p:sp>
      <p:sp>
        <p:nvSpPr>
          <p:cNvPr id="16" name="CuadroTexto 15"/>
          <p:cNvSpPr txBox="1"/>
          <p:nvPr/>
        </p:nvSpPr>
        <p:spPr>
          <a:xfrm>
            <a:off x="0" y="806824"/>
            <a:ext cx="2151529" cy="954107"/>
          </a:xfrm>
          <a:prstGeom prst="rect">
            <a:avLst/>
          </a:prstGeom>
          <a:noFill/>
        </p:spPr>
        <p:txBody>
          <a:bodyPr wrap="square" rtlCol="0">
            <a:spAutoFit/>
          </a:bodyPr>
          <a:lstStyle/>
          <a:p>
            <a:pPr algn="ctr"/>
            <a:r>
              <a:rPr lang="es-CO" sz="2800" b="1" dirty="0" smtClean="0"/>
              <a:t>Presencia institucional</a:t>
            </a:r>
            <a:endParaRPr lang="es-CO" sz="2800" b="1" dirty="0"/>
          </a:p>
        </p:txBody>
      </p:sp>
    </p:spTree>
    <p:extLst>
      <p:ext uri="{BB962C8B-B14F-4D97-AF65-F5344CB8AC3E}">
        <p14:creationId xmlns:p14="http://schemas.microsoft.com/office/powerpoint/2010/main" val="22628089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2575" y="2888245"/>
            <a:ext cx="3729318" cy="27969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Llamada de nube 7"/>
          <p:cNvSpPr/>
          <p:nvPr/>
        </p:nvSpPr>
        <p:spPr>
          <a:xfrm>
            <a:off x="5151820" y="560006"/>
            <a:ext cx="2159479" cy="1587260"/>
          </a:xfrm>
          <a:prstGeom prst="cloudCallout">
            <a:avLst>
              <a:gd name="adj1" fmla="val -40043"/>
              <a:gd name="adj2" fmla="val 10689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O" sz="1400" dirty="0" smtClean="0"/>
              <a:t>Cosecha de agua lluvia</a:t>
            </a:r>
            <a:endParaRPr lang="es-CO" sz="1400" dirty="0"/>
          </a:p>
        </p:txBody>
      </p:sp>
      <p:sp>
        <p:nvSpPr>
          <p:cNvPr id="6" name="Llamada de nube 5"/>
          <p:cNvSpPr/>
          <p:nvPr/>
        </p:nvSpPr>
        <p:spPr>
          <a:xfrm>
            <a:off x="1559739" y="704651"/>
            <a:ext cx="2097860" cy="1370292"/>
          </a:xfrm>
          <a:prstGeom prst="cloudCallout">
            <a:avLst>
              <a:gd name="adj1" fmla="val 78507"/>
              <a:gd name="adj2" fmla="val 12483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O" sz="1400" dirty="0"/>
              <a:t>R</a:t>
            </a:r>
            <a:r>
              <a:rPr lang="es-CO" sz="1400" dirty="0" smtClean="0"/>
              <a:t>eforestación</a:t>
            </a:r>
            <a:endParaRPr lang="es-CO" sz="1400" dirty="0"/>
          </a:p>
        </p:txBody>
      </p:sp>
      <p:sp>
        <p:nvSpPr>
          <p:cNvPr id="11" name="Llamada de nube 10"/>
          <p:cNvSpPr/>
          <p:nvPr/>
        </p:nvSpPr>
        <p:spPr>
          <a:xfrm>
            <a:off x="456155" y="2529188"/>
            <a:ext cx="1875353" cy="1277006"/>
          </a:xfrm>
          <a:prstGeom prst="cloudCallout">
            <a:avLst>
              <a:gd name="adj1" fmla="val 104464"/>
              <a:gd name="adj2" fmla="val 7841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O" sz="1400" dirty="0" smtClean="0"/>
              <a:t>Más y mejor educación</a:t>
            </a:r>
            <a:endParaRPr lang="es-CO" sz="1400" dirty="0"/>
          </a:p>
        </p:txBody>
      </p:sp>
      <p:sp>
        <p:nvSpPr>
          <p:cNvPr id="13" name="Llamada de nube 12"/>
          <p:cNvSpPr/>
          <p:nvPr/>
        </p:nvSpPr>
        <p:spPr>
          <a:xfrm>
            <a:off x="6941229" y="2147266"/>
            <a:ext cx="2047907" cy="1277006"/>
          </a:xfrm>
          <a:prstGeom prst="cloudCallout">
            <a:avLst>
              <a:gd name="adj1" fmla="val -83369"/>
              <a:gd name="adj2" fmla="val 89525"/>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O" sz="1400" dirty="0" smtClean="0"/>
              <a:t>Mejorar los ingresos por café</a:t>
            </a:r>
            <a:endParaRPr lang="es-CO" sz="1400" dirty="0"/>
          </a:p>
        </p:txBody>
      </p:sp>
      <p:sp>
        <p:nvSpPr>
          <p:cNvPr id="15" name="CuadroTexto 14"/>
          <p:cNvSpPr txBox="1"/>
          <p:nvPr/>
        </p:nvSpPr>
        <p:spPr>
          <a:xfrm>
            <a:off x="1355835" y="5849018"/>
            <a:ext cx="6495394" cy="461665"/>
          </a:xfrm>
          <a:prstGeom prst="rect">
            <a:avLst/>
          </a:prstGeom>
          <a:noFill/>
        </p:spPr>
        <p:txBody>
          <a:bodyPr wrap="square" rtlCol="0">
            <a:spAutoFit/>
          </a:bodyPr>
          <a:lstStyle/>
          <a:p>
            <a:pPr algn="ctr"/>
            <a:r>
              <a:rPr lang="es-CO" sz="2400" b="1" dirty="0" smtClean="0"/>
              <a:t>MAPA DE SUEÑOS</a:t>
            </a:r>
            <a:endParaRPr lang="es-CO" sz="2400" b="1" dirty="0"/>
          </a:p>
        </p:txBody>
      </p:sp>
    </p:spTree>
    <p:extLst>
      <p:ext uri="{BB962C8B-B14F-4D97-AF65-F5344CB8AC3E}">
        <p14:creationId xmlns:p14="http://schemas.microsoft.com/office/powerpoint/2010/main" val="17243615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0" y="191706"/>
            <a:ext cx="9144000" cy="990708"/>
          </a:xfrm>
          <a:solidFill>
            <a:schemeClr val="accent3">
              <a:lumMod val="50000"/>
            </a:schemeClr>
          </a:solidFill>
        </p:spPr>
        <p:txBody>
          <a:bodyPr>
            <a:normAutofit fontScale="90000"/>
          </a:bodyPr>
          <a:lstStyle/>
          <a:p>
            <a:pPr algn="ctr"/>
            <a:r>
              <a:rPr lang="es-CO" sz="3200" b="1" dirty="0" smtClean="0">
                <a:solidFill>
                  <a:srgbClr val="FFC000"/>
                </a:solidFill>
              </a:rPr>
              <a:t>Jornadas en sistemas agroforestales, conservación ambiental </a:t>
            </a:r>
            <a:endParaRPr lang="es-CO" sz="3200" b="1" dirty="0">
              <a:solidFill>
                <a:srgbClr val="FFC000"/>
              </a:solidFill>
            </a:endParaRPr>
          </a:p>
        </p:txBody>
      </p:sp>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650" y="2081050"/>
            <a:ext cx="3111059" cy="233329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7456" y="1564105"/>
            <a:ext cx="3363311" cy="252248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8152" y="4086588"/>
            <a:ext cx="3247696" cy="243577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9345974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l="32749" r="24035"/>
          <a:stretch/>
        </p:blipFill>
        <p:spPr>
          <a:xfrm>
            <a:off x="5588692" y="0"/>
            <a:ext cx="3951713" cy="6858000"/>
          </a:xfrm>
          <a:prstGeom prst="rect">
            <a:avLst/>
          </a:prstGeom>
        </p:spPr>
      </p:pic>
      <p:sp>
        <p:nvSpPr>
          <p:cNvPr id="5" name="2 Subtítulo"/>
          <p:cNvSpPr txBox="1">
            <a:spLocks/>
          </p:cNvSpPr>
          <p:nvPr/>
        </p:nvSpPr>
        <p:spPr>
          <a:xfrm>
            <a:off x="1" y="0"/>
            <a:ext cx="5588691" cy="1086983"/>
          </a:xfrm>
          <a:prstGeom prst="rect">
            <a:avLst/>
          </a:prstGeom>
          <a:solidFill>
            <a:schemeClr val="accent3">
              <a:lumMod val="50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s-CO" sz="2400" b="1" dirty="0" smtClean="0">
                <a:solidFill>
                  <a:srgbClr val="FFC000"/>
                </a:solidFill>
              </a:rPr>
              <a:t>Socialización de resultados con 300 caficultores</a:t>
            </a:r>
            <a:endParaRPr lang="es-CO" sz="2400" dirty="0">
              <a:solidFill>
                <a:srgbClr val="FFC000"/>
              </a:solidFill>
            </a:endParaRPr>
          </a:p>
        </p:txBody>
      </p:sp>
      <p:pic>
        <p:nvPicPr>
          <p:cNvPr id="15" name="Imagen 14"/>
          <p:cNvPicPr/>
          <p:nvPr/>
        </p:nvPicPr>
        <p:blipFill>
          <a:blip r:embed="rId3">
            <a:extLst>
              <a:ext uri="{28A0092B-C50C-407E-A947-70E740481C1C}">
                <a14:useLocalDpi xmlns:a14="http://schemas.microsoft.com/office/drawing/2010/main" val="0"/>
              </a:ext>
            </a:extLst>
          </a:blip>
          <a:srcRect/>
          <a:stretch>
            <a:fillRect/>
          </a:stretch>
        </p:blipFill>
        <p:spPr bwMode="auto">
          <a:xfrm>
            <a:off x="-48126" y="1094343"/>
            <a:ext cx="5636818" cy="4985615"/>
          </a:xfrm>
          <a:prstGeom prst="rect">
            <a:avLst/>
          </a:prstGeom>
          <a:noFill/>
        </p:spPr>
      </p:pic>
    </p:spTree>
    <p:extLst>
      <p:ext uri="{BB962C8B-B14F-4D97-AF65-F5344CB8AC3E}">
        <p14:creationId xmlns:p14="http://schemas.microsoft.com/office/powerpoint/2010/main" val="10938085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9144000" cy="639762"/>
          </a:xfrm>
          <a:solidFill>
            <a:schemeClr val="accent3">
              <a:lumMod val="50000"/>
            </a:schemeClr>
          </a:solidFill>
        </p:spPr>
        <p:txBody>
          <a:bodyPr>
            <a:normAutofit/>
          </a:bodyPr>
          <a:lstStyle/>
          <a:p>
            <a:r>
              <a:rPr lang="es-CO" sz="3200" b="1" dirty="0" smtClean="0">
                <a:solidFill>
                  <a:srgbClr val="FFC000"/>
                </a:solidFill>
              </a:rPr>
              <a:t>Otras acciones de apropiación social</a:t>
            </a:r>
            <a:endParaRPr lang="es-CO" sz="3200" b="1" dirty="0">
              <a:solidFill>
                <a:srgbClr val="FFC000"/>
              </a:solidFill>
            </a:endParaRPr>
          </a:p>
        </p:txBody>
      </p:sp>
      <p:sp>
        <p:nvSpPr>
          <p:cNvPr id="3" name="CuadroTexto 2"/>
          <p:cNvSpPr txBox="1"/>
          <p:nvPr/>
        </p:nvSpPr>
        <p:spPr>
          <a:xfrm>
            <a:off x="157823" y="746245"/>
            <a:ext cx="3361386" cy="646331"/>
          </a:xfrm>
          <a:prstGeom prst="rect">
            <a:avLst/>
          </a:prstGeom>
          <a:noFill/>
        </p:spPr>
        <p:txBody>
          <a:bodyPr wrap="square" rtlCol="0">
            <a:spAutoFit/>
          </a:bodyPr>
          <a:lstStyle/>
          <a:p>
            <a:pPr algn="ctr"/>
            <a:r>
              <a:rPr lang="es-CO" u="sng" dirty="0" smtClean="0">
                <a:effectLst>
                  <a:outerShdw blurRad="38100" dist="38100" dir="2700000" algn="tl">
                    <a:srgbClr val="000000">
                      <a:alpha val="43137"/>
                    </a:srgbClr>
                  </a:outerShdw>
                </a:effectLst>
              </a:rPr>
              <a:t>Acciones de investigación participativa con caficultores </a:t>
            </a:r>
            <a:endParaRPr lang="es-CO" u="sng" dirty="0">
              <a:effectLst>
                <a:outerShdw blurRad="38100" dist="38100" dir="2700000" algn="tl">
                  <a:srgbClr val="000000">
                    <a:alpha val="43137"/>
                  </a:srgbClr>
                </a:outerShdw>
              </a:effectLst>
            </a:endParaRP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823" y="1681251"/>
            <a:ext cx="2736760" cy="205257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Imagen 6" descr="C:\Users\lenovo\Google Drive\DRIVE SOPORTE\2015\07\IMG_20150723_09361657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0358" y="1681252"/>
            <a:ext cx="3316310" cy="187146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Imagen 7" descr="C:\Users\usuario\Desktop\20 de febrero 2015\Compromisos diciembre\Fotos san Juan de Rioseco\Campo Elias Piñeros\IMG-20141121-WA0000.jpg"/>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4891">
            <a:off x="214051" y="4092277"/>
            <a:ext cx="2797810" cy="20986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CuadroTexto 8"/>
          <p:cNvSpPr txBox="1"/>
          <p:nvPr/>
        </p:nvSpPr>
        <p:spPr>
          <a:xfrm>
            <a:off x="3936192" y="837541"/>
            <a:ext cx="5001296" cy="646331"/>
          </a:xfrm>
          <a:prstGeom prst="rect">
            <a:avLst/>
          </a:prstGeom>
          <a:noFill/>
        </p:spPr>
        <p:txBody>
          <a:bodyPr wrap="square" rtlCol="0">
            <a:spAutoFit/>
          </a:bodyPr>
          <a:lstStyle/>
          <a:p>
            <a:pPr algn="ctr"/>
            <a:r>
              <a:rPr lang="es-CO" u="sng" dirty="0" smtClean="0">
                <a:effectLst>
                  <a:outerShdw blurRad="38100" dist="38100" dir="2700000" algn="tl">
                    <a:srgbClr val="000000">
                      <a:alpha val="43137"/>
                    </a:srgbClr>
                  </a:outerShdw>
                </a:effectLst>
              </a:rPr>
              <a:t>Jornadas de apropiación social sobre conservación ambiental con jóvenes rurales </a:t>
            </a:r>
            <a:endParaRPr lang="es-CO" u="sng" dirty="0">
              <a:effectLst>
                <a:outerShdw blurRad="38100" dist="38100" dir="2700000" algn="tl">
                  <a:srgbClr val="000000">
                    <a:alpha val="43137"/>
                  </a:srgbClr>
                </a:outerShdw>
              </a:effectLst>
            </a:endParaRPr>
          </a:p>
        </p:txBody>
      </p:sp>
      <p:pic>
        <p:nvPicPr>
          <p:cNvPr id="11" name="0 Imagen"/>
          <p:cNvPicPr/>
          <p:nvPr/>
        </p:nvPicPr>
        <p:blipFill>
          <a:blip r:embed="rId5" cstate="print">
            <a:extLst>
              <a:ext uri="{28A0092B-C50C-407E-A947-70E740481C1C}">
                <a14:useLocalDpi xmlns:a14="http://schemas.microsoft.com/office/drawing/2010/main" val="0"/>
              </a:ext>
            </a:extLst>
          </a:blip>
          <a:stretch>
            <a:fillRect/>
          </a:stretch>
        </p:blipFill>
        <p:spPr>
          <a:xfrm>
            <a:off x="5846648" y="3733822"/>
            <a:ext cx="3155800" cy="226578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Imagen 11" descr="C:\Users\GermánAndres\Google Drive\WORK FILES\U.D.C.A_\PROYECTO C_MARCA\PRODUCTOS OTRO SI 2015\JORNADAS DE SOCIALIZACIÓN\Jornadas de socialización 45 productores\Fotos\DSC05034.JPG"/>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234657">
            <a:off x="2758340" y="2589458"/>
            <a:ext cx="2983224" cy="21400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2272666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5847008" y="1215394"/>
            <a:ext cx="2125139" cy="2787817"/>
          </a:xfrm>
          <a:prstGeom prst="rect">
            <a:avLst/>
          </a:prstGeom>
        </p:spPr>
      </p:pic>
      <p:sp>
        <p:nvSpPr>
          <p:cNvPr id="5" name="CuadroTexto 4"/>
          <p:cNvSpPr txBox="1"/>
          <p:nvPr/>
        </p:nvSpPr>
        <p:spPr>
          <a:xfrm>
            <a:off x="4826119" y="740444"/>
            <a:ext cx="4333351" cy="369332"/>
          </a:xfrm>
          <a:prstGeom prst="rect">
            <a:avLst/>
          </a:prstGeom>
          <a:noFill/>
        </p:spPr>
        <p:txBody>
          <a:bodyPr wrap="square" rtlCol="0">
            <a:spAutoFit/>
          </a:bodyPr>
          <a:lstStyle/>
          <a:p>
            <a:pPr algn="ctr"/>
            <a:r>
              <a:rPr lang="es-CO" b="1" u="sng" dirty="0" smtClean="0">
                <a:solidFill>
                  <a:schemeClr val="accent3">
                    <a:lumMod val="50000"/>
                  </a:schemeClr>
                </a:solidFill>
              </a:rPr>
              <a:t>Libro de divulgación de resultados</a:t>
            </a:r>
            <a:endParaRPr lang="es-CO" b="1" u="sng" dirty="0">
              <a:solidFill>
                <a:schemeClr val="accent3">
                  <a:lumMod val="50000"/>
                </a:schemeClr>
              </a:solidFill>
            </a:endParaRPr>
          </a:p>
        </p:txBody>
      </p:sp>
      <p:sp>
        <p:nvSpPr>
          <p:cNvPr id="6" name="CuadroTexto 5"/>
          <p:cNvSpPr txBox="1"/>
          <p:nvPr/>
        </p:nvSpPr>
        <p:spPr>
          <a:xfrm>
            <a:off x="466561" y="925110"/>
            <a:ext cx="3960440" cy="400110"/>
          </a:xfrm>
          <a:prstGeom prst="rect">
            <a:avLst/>
          </a:prstGeom>
          <a:noFill/>
        </p:spPr>
        <p:txBody>
          <a:bodyPr wrap="square" rtlCol="0">
            <a:spAutoFit/>
          </a:bodyPr>
          <a:lstStyle/>
          <a:p>
            <a:pPr algn="ctr"/>
            <a:r>
              <a:rPr lang="es-CO" sz="2000" b="1" u="sng" dirty="0" smtClean="0">
                <a:solidFill>
                  <a:schemeClr val="accent3">
                    <a:lumMod val="50000"/>
                  </a:schemeClr>
                </a:solidFill>
              </a:rPr>
              <a:t>Participación en eventos científicos</a:t>
            </a:r>
            <a:endParaRPr lang="es-CO" sz="2000" b="1" u="sng" dirty="0">
              <a:solidFill>
                <a:schemeClr val="accent3">
                  <a:lumMod val="50000"/>
                </a:schemeClr>
              </a:solidFill>
            </a:endParaRPr>
          </a:p>
        </p:txBody>
      </p:sp>
      <p:sp>
        <p:nvSpPr>
          <p:cNvPr id="7" name="Rectángulo 6"/>
          <p:cNvSpPr/>
          <p:nvPr/>
        </p:nvSpPr>
        <p:spPr>
          <a:xfrm>
            <a:off x="254119" y="1445330"/>
            <a:ext cx="4572000" cy="1658980"/>
          </a:xfrm>
          <a:prstGeom prst="rect">
            <a:avLst/>
          </a:prstGeom>
        </p:spPr>
        <p:txBody>
          <a:bodyPr>
            <a:spAutoFit/>
          </a:bodyPr>
          <a:lstStyle/>
          <a:p>
            <a:pPr algn="just">
              <a:lnSpc>
                <a:spcPct val="107000"/>
              </a:lnSpc>
              <a:spcAft>
                <a:spcPts val="800"/>
              </a:spcAft>
            </a:pPr>
            <a:r>
              <a:rPr lang="es-CO" sz="1200" b="1" dirty="0" smtClean="0">
                <a:latin typeface="Arial" panose="020B0604020202020204" pitchFamily="34" charset="0"/>
                <a:ea typeface="Calibri" panose="020F0502020204030204" pitchFamily="34" charset="0"/>
                <a:cs typeface="Arial" panose="020B0604020202020204" pitchFamily="34" charset="0"/>
              </a:rPr>
              <a:t>2DO. </a:t>
            </a:r>
            <a:r>
              <a:rPr lang="es-CO" sz="1200" b="1" dirty="0">
                <a:latin typeface="Arial" panose="020B0604020202020204" pitchFamily="34" charset="0"/>
                <a:cs typeface="Arial" panose="020B0604020202020204" pitchFamily="34" charset="0"/>
              </a:rPr>
              <a:t>Congreso interamericano de cambio </a:t>
            </a:r>
            <a:r>
              <a:rPr lang="es-CO" sz="1200" b="1" dirty="0" smtClean="0">
                <a:latin typeface="Arial" panose="020B0604020202020204" pitchFamily="34" charset="0"/>
                <a:cs typeface="Arial" panose="020B0604020202020204" pitchFamily="34" charset="0"/>
              </a:rPr>
              <a:t>climático. </a:t>
            </a:r>
            <a:r>
              <a:rPr lang="es-CO" sz="1200" b="1" dirty="0" smtClean="0">
                <a:latin typeface="Arial" panose="020B0604020202020204" pitchFamily="34" charset="0"/>
                <a:ea typeface="Calibri" panose="020F0502020204030204" pitchFamily="34" charset="0"/>
                <a:cs typeface="Arial" panose="020B0604020202020204" pitchFamily="34" charset="0"/>
              </a:rPr>
              <a:t> Ciudad de México. 14-16 </a:t>
            </a:r>
            <a:r>
              <a:rPr lang="es-CO" sz="1200" b="1" dirty="0">
                <a:latin typeface="Arial" panose="020B0604020202020204" pitchFamily="34" charset="0"/>
                <a:ea typeface="Calibri" panose="020F0502020204030204" pitchFamily="34" charset="0"/>
                <a:cs typeface="Arial" panose="020B0604020202020204" pitchFamily="34" charset="0"/>
              </a:rPr>
              <a:t>de marzo de </a:t>
            </a:r>
            <a:r>
              <a:rPr lang="es-CO" sz="1200" b="1" dirty="0" smtClean="0">
                <a:latin typeface="Arial" panose="020B0604020202020204" pitchFamily="34" charset="0"/>
                <a:ea typeface="Calibri" panose="020F0502020204030204" pitchFamily="34" charset="0"/>
                <a:cs typeface="Arial" panose="020B0604020202020204" pitchFamily="34" charset="0"/>
              </a:rPr>
              <a:t>2016. ponencia: </a:t>
            </a:r>
            <a:r>
              <a:rPr lang="es-CO" sz="1200" dirty="0">
                <a:latin typeface="Arial" panose="020B0604020202020204" pitchFamily="34" charset="0"/>
                <a:cs typeface="Arial" panose="020B0604020202020204" pitchFamily="34" charset="0"/>
              </a:rPr>
              <a:t>C</a:t>
            </a:r>
            <a:r>
              <a:rPr lang="es-CO" sz="1200" dirty="0" smtClean="0">
                <a:latin typeface="Arial" panose="020B0604020202020204" pitchFamily="34" charset="0"/>
                <a:cs typeface="Arial" panose="020B0604020202020204" pitchFamily="34" charset="0"/>
              </a:rPr>
              <a:t>aptura </a:t>
            </a:r>
            <a:r>
              <a:rPr lang="es-CO" sz="1200" dirty="0">
                <a:latin typeface="Arial" panose="020B0604020202020204" pitchFamily="34" charset="0"/>
                <a:cs typeface="Arial" panose="020B0604020202020204" pitchFamily="34" charset="0"/>
              </a:rPr>
              <a:t>de carbono en sistemas cafeteros con tres niveles de sombrío en </a:t>
            </a:r>
            <a:r>
              <a:rPr lang="es-CO" sz="1200" dirty="0" smtClean="0">
                <a:latin typeface="Arial" panose="020B0604020202020204" pitchFamily="34" charset="0"/>
                <a:cs typeface="Arial" panose="020B0604020202020204" pitchFamily="34" charset="0"/>
              </a:rPr>
              <a:t>Pacho</a:t>
            </a:r>
            <a:r>
              <a:rPr lang="es-CO" sz="1200" dirty="0">
                <a:latin typeface="Arial" panose="020B0604020202020204" pitchFamily="34" charset="0"/>
                <a:cs typeface="Arial" panose="020B0604020202020204" pitchFamily="34" charset="0"/>
              </a:rPr>
              <a:t>, Tibacuy y San Juan de </a:t>
            </a:r>
            <a:r>
              <a:rPr lang="es-CO" sz="1200" dirty="0" smtClean="0">
                <a:latin typeface="Arial" panose="020B0604020202020204" pitchFamily="34" charset="0"/>
                <a:cs typeface="Arial" panose="020B0604020202020204" pitchFamily="34" charset="0"/>
              </a:rPr>
              <a:t>Rioseco. </a:t>
            </a:r>
            <a:r>
              <a:rPr lang="es-CO" sz="1200" b="1" dirty="0" smtClean="0">
                <a:latin typeface="Arial" panose="020B0604020202020204" pitchFamily="34" charset="0"/>
                <a:cs typeface="Arial" panose="020B0604020202020204" pitchFamily="34" charset="0"/>
              </a:rPr>
              <a:t>V </a:t>
            </a:r>
            <a:r>
              <a:rPr lang="es-CO" sz="1200" b="1" dirty="0">
                <a:latin typeface="Arial" panose="020B0604020202020204" pitchFamily="34" charset="0"/>
                <a:cs typeface="Arial" panose="020B0604020202020204" pitchFamily="34" charset="0"/>
              </a:rPr>
              <a:t>Congreso Internacional sobre </a:t>
            </a:r>
            <a:r>
              <a:rPr lang="es-CO" sz="1200" b="1" dirty="0" smtClean="0">
                <a:latin typeface="Arial" panose="020B0604020202020204" pitchFamily="34" charset="0"/>
                <a:cs typeface="Arial" panose="020B0604020202020204" pitchFamily="34" charset="0"/>
              </a:rPr>
              <a:t>Agroforestería. </a:t>
            </a:r>
            <a:r>
              <a:rPr lang="es-CO" sz="1200" dirty="0" smtClean="0">
                <a:latin typeface="Arial" panose="020B0604020202020204" pitchFamily="34" charset="0"/>
                <a:cs typeface="Arial" panose="020B0604020202020204" pitchFamily="34" charset="0"/>
              </a:rPr>
              <a:t>25 </a:t>
            </a:r>
            <a:r>
              <a:rPr lang="es-CO" sz="1200" dirty="0">
                <a:latin typeface="Arial" panose="020B0604020202020204" pitchFamily="34" charset="0"/>
                <a:cs typeface="Arial" panose="020B0604020202020204" pitchFamily="34" charset="0"/>
              </a:rPr>
              <a:t>al 29 de septiembre de </a:t>
            </a:r>
            <a:r>
              <a:rPr lang="es-CO" sz="1200" dirty="0" smtClean="0">
                <a:latin typeface="Arial" panose="020B0604020202020204" pitchFamily="34" charset="0"/>
                <a:cs typeface="Arial" panose="020B0604020202020204" pitchFamily="34" charset="0"/>
              </a:rPr>
              <a:t>2015. Florencia</a:t>
            </a:r>
            <a:r>
              <a:rPr lang="es-CO" sz="1200" dirty="0">
                <a:latin typeface="Arial" panose="020B0604020202020204" pitchFamily="34" charset="0"/>
                <a:cs typeface="Arial" panose="020B0604020202020204" pitchFamily="34" charset="0"/>
              </a:rPr>
              <a:t>, </a:t>
            </a:r>
            <a:r>
              <a:rPr lang="es-CO" sz="1200" dirty="0" smtClean="0">
                <a:latin typeface="Arial" panose="020B0604020202020204" pitchFamily="34" charset="0"/>
                <a:cs typeface="Arial" panose="020B0604020202020204" pitchFamily="34" charset="0"/>
              </a:rPr>
              <a:t>Caquetá. </a:t>
            </a:r>
            <a:r>
              <a:rPr lang="es-CO" sz="1200" dirty="0">
                <a:latin typeface="Arial" panose="020B0604020202020204" pitchFamily="34" charset="0"/>
                <a:cs typeface="Arial" panose="020B0604020202020204" pitchFamily="34" charset="0"/>
              </a:rPr>
              <a:t>ponencia titulada: interacciones por sombra en sistemas cafeteros de Pacho, Tibacuy y San Juan de </a:t>
            </a:r>
            <a:r>
              <a:rPr lang="es-CO" sz="1200" dirty="0" smtClean="0">
                <a:latin typeface="Arial" panose="020B0604020202020204" pitchFamily="34" charset="0"/>
                <a:cs typeface="Arial" panose="020B0604020202020204" pitchFamily="34" charset="0"/>
              </a:rPr>
              <a:t>Rioseco.</a:t>
            </a:r>
            <a:endParaRPr lang="es-CO" sz="1200" dirty="0">
              <a:latin typeface="Arial" panose="020B0604020202020204" pitchFamily="34" charset="0"/>
              <a:cs typeface="Arial" panose="020B0604020202020204" pitchFamily="34" charset="0"/>
            </a:endParaRPr>
          </a:p>
        </p:txBody>
      </p:sp>
      <p:pic>
        <p:nvPicPr>
          <p:cNvPr id="10" name="Imagen 9"/>
          <p:cNvPicPr>
            <a:picLocks noChangeAspect="1"/>
          </p:cNvPicPr>
          <p:nvPr/>
        </p:nvPicPr>
        <p:blipFill>
          <a:blip r:embed="rId3"/>
          <a:stretch>
            <a:fillRect/>
          </a:stretch>
        </p:blipFill>
        <p:spPr>
          <a:xfrm>
            <a:off x="368802" y="3870934"/>
            <a:ext cx="2897444" cy="1842058"/>
          </a:xfrm>
          <a:prstGeom prst="rect">
            <a:avLst/>
          </a:prstGeom>
        </p:spPr>
      </p:pic>
      <p:sp>
        <p:nvSpPr>
          <p:cNvPr id="11" name="Rectángulo 10"/>
          <p:cNvSpPr/>
          <p:nvPr/>
        </p:nvSpPr>
        <p:spPr>
          <a:xfrm>
            <a:off x="236324" y="3409060"/>
            <a:ext cx="4420913" cy="1073692"/>
          </a:xfrm>
          <a:prstGeom prst="rect">
            <a:avLst/>
          </a:prstGeom>
        </p:spPr>
        <p:txBody>
          <a:bodyPr wrap="square">
            <a:spAutoFit/>
          </a:bodyPr>
          <a:lstStyle/>
          <a:p>
            <a:pPr algn="ctr">
              <a:lnSpc>
                <a:spcPct val="107000"/>
              </a:lnSpc>
              <a:spcAft>
                <a:spcPts val="800"/>
              </a:spcAft>
            </a:pPr>
            <a:r>
              <a:rPr lang="es-CO" sz="1200" b="1" dirty="0" smtClean="0">
                <a:latin typeface="Arial" panose="020B0604020202020204" pitchFamily="34" charset="0"/>
                <a:cs typeface="Arial" panose="020B0604020202020204" pitchFamily="34" charset="0"/>
              </a:rPr>
              <a:t>Programa: “deja tu huella en el ambiente”. Disponible en </a:t>
            </a:r>
            <a:r>
              <a:rPr lang="es-CO" sz="1200" b="1" dirty="0" err="1">
                <a:latin typeface="Arial" panose="020B0604020202020204" pitchFamily="34" charset="0"/>
                <a:cs typeface="Arial" panose="020B0604020202020204" pitchFamily="34" charset="0"/>
              </a:rPr>
              <a:t>Y</a:t>
            </a:r>
            <a:r>
              <a:rPr lang="es-CO" sz="1200" b="1" dirty="0" err="1" smtClean="0">
                <a:latin typeface="Arial" panose="020B0604020202020204" pitchFamily="34" charset="0"/>
                <a:cs typeface="Arial" panose="020B0604020202020204" pitchFamily="34" charset="0"/>
              </a:rPr>
              <a:t>outube</a:t>
            </a:r>
            <a:r>
              <a:rPr lang="es-CO" sz="1200" b="1" dirty="0" smtClean="0">
                <a:latin typeface="Arial" panose="020B0604020202020204" pitchFamily="34" charset="0"/>
                <a:cs typeface="Arial" panose="020B0604020202020204" pitchFamily="34" charset="0"/>
              </a:rPr>
              <a:t>.</a:t>
            </a:r>
          </a:p>
          <a:p>
            <a:pPr algn="ctr">
              <a:lnSpc>
                <a:spcPct val="107000"/>
              </a:lnSpc>
              <a:spcAft>
                <a:spcPts val="800"/>
              </a:spcAft>
            </a:pPr>
            <a:endParaRPr lang="es-CO" sz="1200" b="1" dirty="0">
              <a:latin typeface="Arial" panose="020B0604020202020204" pitchFamily="34" charset="0"/>
              <a:cs typeface="Arial" panose="020B0604020202020204" pitchFamily="34" charset="0"/>
            </a:endParaRPr>
          </a:p>
          <a:p>
            <a:pPr algn="ctr">
              <a:lnSpc>
                <a:spcPct val="107000"/>
              </a:lnSpc>
              <a:spcAft>
                <a:spcPts val="800"/>
              </a:spcAft>
            </a:pPr>
            <a:endParaRPr lang="es-CO" sz="1200" b="1" dirty="0">
              <a:latin typeface="Arial" panose="020B0604020202020204" pitchFamily="34" charset="0"/>
              <a:cs typeface="Arial" panose="020B0604020202020204" pitchFamily="34" charset="0"/>
            </a:endParaRPr>
          </a:p>
        </p:txBody>
      </p:sp>
      <p:pic>
        <p:nvPicPr>
          <p:cNvPr id="9" name="Imagen 8"/>
          <p:cNvPicPr/>
          <p:nvPr/>
        </p:nvPicPr>
        <p:blipFill rotWithShape="1">
          <a:blip r:embed="rId4"/>
          <a:srcRect l="10431" t="17391" r="42620" b="30919"/>
          <a:stretch/>
        </p:blipFill>
        <p:spPr bwMode="auto">
          <a:xfrm>
            <a:off x="4649273" y="4123321"/>
            <a:ext cx="2936691" cy="1937719"/>
          </a:xfrm>
          <a:prstGeom prst="rect">
            <a:avLst/>
          </a:prstGeom>
          <a:ln>
            <a:noFill/>
          </a:ln>
          <a:extLst>
            <a:ext uri="{53640926-AAD7-44D8-BBD7-CCE9431645EC}">
              <a14:shadowObscured xmlns:a14="http://schemas.microsoft.com/office/drawing/2010/main"/>
            </a:ext>
          </a:extLst>
        </p:spPr>
      </p:pic>
      <p:sp>
        <p:nvSpPr>
          <p:cNvPr id="3" name="Rectángulo 2"/>
          <p:cNvSpPr/>
          <p:nvPr/>
        </p:nvSpPr>
        <p:spPr>
          <a:xfrm>
            <a:off x="3327309" y="5972856"/>
            <a:ext cx="5367910" cy="729430"/>
          </a:xfrm>
          <a:prstGeom prst="rect">
            <a:avLst/>
          </a:prstGeom>
        </p:spPr>
        <p:txBody>
          <a:bodyPr wrap="square">
            <a:spAutoFit/>
          </a:bodyPr>
          <a:lstStyle/>
          <a:p>
            <a:pPr algn="just">
              <a:lnSpc>
                <a:spcPct val="115000"/>
              </a:lnSpc>
              <a:spcAft>
                <a:spcPts val="1000"/>
              </a:spcAft>
            </a:pPr>
            <a:r>
              <a:rPr lang="es-CO" sz="1200" dirty="0">
                <a:latin typeface="Arial" panose="020B0604020202020204" pitchFamily="34" charset="0"/>
                <a:ea typeface="Times New Roman" panose="02020603050405020304" pitchFamily="18" charset="0"/>
                <a:cs typeface="Arial" panose="020B0604020202020204" pitchFamily="34" charset="0"/>
              </a:rPr>
              <a:t>Se grabó una nota sobre el proyecto para el espacio televisivo: Cundinamarca Calidad de Vida el cual fue emitido por Canal 13 y está disponible en </a:t>
            </a:r>
            <a:r>
              <a:rPr lang="es-CO" sz="1200" dirty="0" err="1">
                <a:latin typeface="Arial" panose="020B0604020202020204" pitchFamily="34" charset="0"/>
                <a:ea typeface="Times New Roman" panose="02020603050405020304" pitchFamily="18" charset="0"/>
                <a:cs typeface="Arial" panose="020B0604020202020204" pitchFamily="34" charset="0"/>
              </a:rPr>
              <a:t>youtube</a:t>
            </a:r>
            <a:r>
              <a:rPr lang="es-CO" sz="1200" dirty="0">
                <a:latin typeface="Arial" panose="020B0604020202020204" pitchFamily="34" charset="0"/>
                <a:ea typeface="Times New Roman" panose="02020603050405020304" pitchFamily="18" charset="0"/>
                <a:cs typeface="Arial" panose="020B0604020202020204" pitchFamily="34" charset="0"/>
              </a:rPr>
              <a:t>: </a:t>
            </a:r>
            <a:r>
              <a:rPr lang="es-CO" sz="1200" dirty="0" smtClean="0">
                <a:latin typeface="Arial" panose="020B0604020202020204" pitchFamily="34" charset="0"/>
                <a:ea typeface="Times New Roman" panose="02020603050405020304" pitchFamily="18" charset="0"/>
                <a:cs typeface="Arial" panose="020B0604020202020204" pitchFamily="34" charset="0"/>
              </a:rPr>
              <a:t> </a:t>
            </a:r>
            <a:r>
              <a:rPr lang="es-CO" sz="1200" b="1" u="sng" dirty="0" smtClean="0">
                <a:solidFill>
                  <a:srgbClr val="0000FF"/>
                </a:solidFill>
                <a:latin typeface="Arial" panose="020B0604020202020204" pitchFamily="34" charset="0"/>
                <a:ea typeface="Times New Roman" panose="02020603050405020304" pitchFamily="18" charset="0"/>
                <a:cs typeface="Arial" panose="020B0604020202020204" pitchFamily="34" charset="0"/>
                <a:hlinkClick r:id="rId5"/>
              </a:rPr>
              <a:t>https</a:t>
            </a:r>
            <a:r>
              <a:rPr lang="es-CO" sz="1200" b="1" u="sng" dirty="0">
                <a:solidFill>
                  <a:srgbClr val="0000FF"/>
                </a:solidFill>
                <a:latin typeface="Arial" panose="020B0604020202020204" pitchFamily="34" charset="0"/>
                <a:ea typeface="Times New Roman" panose="02020603050405020304" pitchFamily="18" charset="0"/>
                <a:cs typeface="Arial" panose="020B0604020202020204" pitchFamily="34" charset="0"/>
                <a:hlinkClick r:id="rId5"/>
              </a:rPr>
              <a:t>://www.youtube.com/watch?v=lCcQzP83inA</a:t>
            </a:r>
            <a:endParaRPr lang="es-CO" sz="1200" dirty="0">
              <a:latin typeface="Arial" panose="020B0604020202020204" pitchFamily="34" charset="0"/>
              <a:cs typeface="Arial" panose="020B0604020202020204" pitchFamily="34" charset="0"/>
            </a:endParaRPr>
          </a:p>
        </p:txBody>
      </p:sp>
      <p:sp>
        <p:nvSpPr>
          <p:cNvPr id="12" name="Título 1"/>
          <p:cNvSpPr>
            <a:spLocks noGrp="1"/>
          </p:cNvSpPr>
          <p:nvPr>
            <p:ph type="title"/>
          </p:nvPr>
        </p:nvSpPr>
        <p:spPr>
          <a:xfrm>
            <a:off x="0" y="0"/>
            <a:ext cx="9144000" cy="639762"/>
          </a:xfrm>
          <a:solidFill>
            <a:schemeClr val="accent3">
              <a:lumMod val="50000"/>
            </a:schemeClr>
          </a:solidFill>
        </p:spPr>
        <p:txBody>
          <a:bodyPr>
            <a:normAutofit/>
          </a:bodyPr>
          <a:lstStyle/>
          <a:p>
            <a:r>
              <a:rPr lang="es-CO" sz="3200" b="1" dirty="0" smtClean="0">
                <a:solidFill>
                  <a:srgbClr val="FFC000"/>
                </a:solidFill>
              </a:rPr>
              <a:t>Otras acciones de apropiación social</a:t>
            </a:r>
            <a:endParaRPr lang="es-CO" sz="3200" b="1" dirty="0">
              <a:solidFill>
                <a:srgbClr val="FFC000"/>
              </a:solidFill>
            </a:endParaRPr>
          </a:p>
        </p:txBody>
      </p:sp>
    </p:spTree>
    <p:extLst>
      <p:ext uri="{BB962C8B-B14F-4D97-AF65-F5344CB8AC3E}">
        <p14:creationId xmlns:p14="http://schemas.microsoft.com/office/powerpoint/2010/main" val="15600297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80568" y="721218"/>
            <a:ext cx="8421504" cy="4971244"/>
          </a:xfrm>
        </p:spPr>
        <p:txBody>
          <a:bodyPr>
            <a:normAutofit/>
          </a:bodyPr>
          <a:lstStyle/>
          <a:p>
            <a:pPr algn="just"/>
            <a:r>
              <a:rPr lang="es-CO" sz="1600" dirty="0" smtClean="0"/>
              <a:t>En </a:t>
            </a:r>
            <a:r>
              <a:rPr lang="es-CO" sz="1600" dirty="0"/>
              <a:t>los tres municipios se considera que con niveles de sombrío medio (no más de 40%), con una distribución homogénea de la sombra en cafetales y con una diversidad de especies que brinden diferentes productos y servicios al sistema, podría incrementarse la capacidad de mitigación y adaptación de estos sistemas frente al cambio climático. </a:t>
            </a:r>
            <a:endParaRPr lang="es-CO" sz="1600" dirty="0" smtClean="0"/>
          </a:p>
          <a:p>
            <a:pPr marL="0" indent="0" algn="just">
              <a:buNone/>
            </a:pPr>
            <a:endParaRPr lang="es-CO" sz="1600" dirty="0"/>
          </a:p>
          <a:p>
            <a:pPr algn="just"/>
            <a:r>
              <a:rPr lang="es-CO" sz="1600" dirty="0"/>
              <a:t>La caficultura en los tres municipios se desarrolla en terrenos con fuertes pendientes por lo que la implementación de sistemas agroforestales en diferentes arreglos, así como el mantenimiento de la cobertura herbácea, son medidas que contribuirían significativamente a la conservación de suelos.</a:t>
            </a:r>
          </a:p>
          <a:p>
            <a:pPr marL="0" indent="0" algn="just">
              <a:buNone/>
            </a:pPr>
            <a:r>
              <a:rPr lang="es-CO" sz="1600" dirty="0"/>
              <a:t> </a:t>
            </a:r>
          </a:p>
          <a:p>
            <a:pPr algn="just"/>
            <a:r>
              <a:rPr lang="es-CO" sz="1600" dirty="0" smtClean="0"/>
              <a:t>En </a:t>
            </a:r>
            <a:r>
              <a:rPr lang="es-CO" sz="1600" dirty="0"/>
              <a:t>San Juan de Rioseco se </a:t>
            </a:r>
            <a:r>
              <a:rPr lang="es-CO" sz="1600" dirty="0" smtClean="0"/>
              <a:t>deben </a:t>
            </a:r>
            <a:r>
              <a:rPr lang="es-CO" sz="1600" dirty="0"/>
              <a:t>adelantar acciones de manejo con respecto a la alta presencia de </a:t>
            </a:r>
            <a:r>
              <a:rPr lang="es-CO" sz="1600" dirty="0" smtClean="0"/>
              <a:t>plátano asociado </a:t>
            </a:r>
            <a:r>
              <a:rPr lang="es-CO" sz="1600" dirty="0"/>
              <a:t>a los </a:t>
            </a:r>
            <a:r>
              <a:rPr lang="es-CO" sz="1600" dirty="0" smtClean="0"/>
              <a:t>cafetales de ciertas fincas, </a:t>
            </a:r>
            <a:r>
              <a:rPr lang="es-CO" sz="1600" dirty="0"/>
              <a:t>lo que sumado a la cobertura arbórea estaría generando relaciones de competencia por agua, luz y nutrientes con el café, que podrían </a:t>
            </a:r>
            <a:r>
              <a:rPr lang="es-CO" sz="1600" dirty="0" smtClean="0"/>
              <a:t>afectar la </a:t>
            </a:r>
            <a:r>
              <a:rPr lang="es-CO" sz="1600" dirty="0"/>
              <a:t>productividad del café. </a:t>
            </a:r>
            <a:endParaRPr lang="es-CO" sz="1600" dirty="0" smtClean="0"/>
          </a:p>
          <a:p>
            <a:pPr algn="just"/>
            <a:endParaRPr lang="es-CO" sz="1000" dirty="0"/>
          </a:p>
          <a:p>
            <a:pPr algn="just"/>
            <a:r>
              <a:rPr lang="es-CO" sz="1600" dirty="0"/>
              <a:t>Incorporar el conocimiento local en el desarrollo de proyectos de investigación y de propuestas tecnológicas genera procesos de aprendizaje en doble vía y asegura el éxito de las iniciativas. </a:t>
            </a:r>
          </a:p>
          <a:p>
            <a:pPr algn="just"/>
            <a:endParaRPr lang="es-CO" sz="1600" dirty="0" smtClean="0"/>
          </a:p>
          <a:p>
            <a:pPr marL="0" indent="0" algn="just">
              <a:buNone/>
            </a:pPr>
            <a:endParaRPr lang="es-CO" sz="1600" dirty="0"/>
          </a:p>
        </p:txBody>
      </p:sp>
      <p:sp>
        <p:nvSpPr>
          <p:cNvPr id="5" name="2 Subtítulo"/>
          <p:cNvSpPr txBox="1">
            <a:spLocks/>
          </p:cNvSpPr>
          <p:nvPr/>
        </p:nvSpPr>
        <p:spPr>
          <a:xfrm>
            <a:off x="35496" y="0"/>
            <a:ext cx="9108504" cy="721218"/>
          </a:xfrm>
          <a:prstGeom prst="rect">
            <a:avLst/>
          </a:prstGeom>
          <a:solidFill>
            <a:schemeClr val="accent3">
              <a:lumMod val="50000"/>
            </a:schemeClr>
          </a:solidFill>
        </p:spPr>
        <p:txBody>
          <a:bodyPr vert="horz" lIns="91440" tIns="45720" rIns="91440" bIns="45720" rtlCol="0">
            <a:noAutofit/>
          </a:bodyPr>
          <a:lstStyle>
            <a:defPPr>
              <a:defRPr lang="es-CO"/>
            </a:defPPr>
            <a:lvl1pPr indent="0" algn="ctr">
              <a:spcBef>
                <a:spcPct val="20000"/>
              </a:spcBef>
              <a:buFont typeface="Arial" panose="020B0604020202020204" pitchFamily="34" charset="0"/>
              <a:buNone/>
              <a:defRPr sz="2400" b="1">
                <a:solidFill>
                  <a:srgbClr val="FFC000"/>
                </a:solidFill>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es-CO" sz="3200" dirty="0" smtClean="0"/>
              <a:t>Conclusiones </a:t>
            </a:r>
            <a:r>
              <a:rPr lang="es-CO" sz="3200" dirty="0"/>
              <a:t>generales</a:t>
            </a:r>
          </a:p>
        </p:txBody>
      </p:sp>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t="17277" b="32394"/>
          <a:stretch/>
        </p:blipFill>
        <p:spPr>
          <a:xfrm>
            <a:off x="4960907" y="5279030"/>
            <a:ext cx="4183093" cy="1578970"/>
          </a:xfrm>
          <a:prstGeom prst="rect">
            <a:avLst/>
          </a:prstGeom>
          <a:effectLst>
            <a:softEdge rad="50800"/>
          </a:effectLst>
        </p:spPr>
      </p:pic>
      <p:pic>
        <p:nvPicPr>
          <p:cNvPr id="4" name="Imagen 3"/>
          <p:cNvPicPr>
            <a:picLocks noChangeAspect="1"/>
          </p:cNvPicPr>
          <p:nvPr/>
        </p:nvPicPr>
        <p:blipFill rotWithShape="1">
          <a:blip r:embed="rId3" cstate="print">
            <a:extLst>
              <a:ext uri="{28A0092B-C50C-407E-A947-70E740481C1C}">
                <a14:useLocalDpi xmlns:a14="http://schemas.microsoft.com/office/drawing/2010/main" val="0"/>
              </a:ext>
            </a:extLst>
          </a:blip>
          <a:srcRect b="27324"/>
          <a:stretch/>
        </p:blipFill>
        <p:spPr>
          <a:xfrm>
            <a:off x="3003407" y="5279029"/>
            <a:ext cx="2975826" cy="1622035"/>
          </a:xfrm>
          <a:prstGeom prst="rect">
            <a:avLst/>
          </a:prstGeom>
          <a:effectLst>
            <a:softEdge rad="50800"/>
          </a:effectLst>
        </p:spPr>
      </p:pic>
      <p:pic>
        <p:nvPicPr>
          <p:cNvPr id="6" name="Imagen 5"/>
          <p:cNvPicPr>
            <a:picLocks noChangeAspect="1"/>
          </p:cNvPicPr>
          <p:nvPr/>
        </p:nvPicPr>
        <p:blipFill rotWithShape="1">
          <a:blip r:embed="rId4" cstate="print">
            <a:extLst>
              <a:ext uri="{28A0092B-C50C-407E-A947-70E740481C1C}">
                <a14:useLocalDpi xmlns:a14="http://schemas.microsoft.com/office/drawing/2010/main" val="0"/>
              </a:ext>
            </a:extLst>
          </a:blip>
          <a:srcRect t="28049"/>
          <a:stretch/>
        </p:blipFill>
        <p:spPr>
          <a:xfrm>
            <a:off x="0" y="5280338"/>
            <a:ext cx="3003407" cy="1620726"/>
          </a:xfrm>
          <a:prstGeom prst="rect">
            <a:avLst/>
          </a:prstGeom>
          <a:effectLst>
            <a:softEdge rad="50800"/>
          </a:effectLst>
        </p:spPr>
      </p:pic>
    </p:spTree>
    <p:extLst>
      <p:ext uri="{BB962C8B-B14F-4D97-AF65-F5344CB8AC3E}">
        <p14:creationId xmlns:p14="http://schemas.microsoft.com/office/powerpoint/2010/main" val="34569676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o 13"/>
          <p:cNvGrpSpPr/>
          <p:nvPr/>
        </p:nvGrpSpPr>
        <p:grpSpPr>
          <a:xfrm>
            <a:off x="0" y="5445224"/>
            <a:ext cx="9108504" cy="1412776"/>
            <a:chOff x="0" y="5445224"/>
            <a:chExt cx="9108504" cy="1412776"/>
          </a:xfrm>
        </p:grpSpPr>
        <p:pic>
          <p:nvPicPr>
            <p:cNvPr id="15" name="WordPictureWatermark208719298" descr="Templet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9451"/>
            <a:stretch/>
          </p:blipFill>
          <p:spPr bwMode="auto">
            <a:xfrm>
              <a:off x="0" y="5445224"/>
              <a:ext cx="9108504" cy="1412776"/>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p:cNvPicPr>
              <a:picLocks noChangeAspect="1"/>
            </p:cNvPicPr>
            <p:nvPr/>
          </p:nvPicPr>
          <p:blipFill>
            <a:blip r:embed="rId4"/>
            <a:stretch>
              <a:fillRect/>
            </a:stretch>
          </p:blipFill>
          <p:spPr>
            <a:xfrm>
              <a:off x="6660232" y="5877272"/>
              <a:ext cx="1476804" cy="709171"/>
            </a:xfrm>
            <a:prstGeom prst="rect">
              <a:avLst/>
            </a:prstGeom>
          </p:spPr>
        </p:pic>
      </p:grpSp>
      <p:sp>
        <p:nvSpPr>
          <p:cNvPr id="4" name="1 Título"/>
          <p:cNvSpPr txBox="1">
            <a:spLocks/>
          </p:cNvSpPr>
          <p:nvPr/>
        </p:nvSpPr>
        <p:spPr>
          <a:xfrm>
            <a:off x="35496" y="692696"/>
            <a:ext cx="8937735" cy="151216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O" sz="2400" b="1" dirty="0" smtClean="0"/>
              <a:t>Estudiar la vulnerabilidad al cambio climático de sistemas cafeteros y proponer arreglos agroforestales en Pacho, Tibacuy, San Juan de Rioseco, Cundinamarca</a:t>
            </a:r>
            <a:br>
              <a:rPr lang="es-CO" sz="2400" b="1" dirty="0" smtClean="0"/>
            </a:br>
            <a:endParaRPr lang="en-US" sz="2400" dirty="0"/>
          </a:p>
        </p:txBody>
      </p:sp>
      <p:sp>
        <p:nvSpPr>
          <p:cNvPr id="5" name="AutoShape 2" descr="data:image/jpeg;base64,/9j/4AAQSkZJRgABAQAAAQABAAD/2wCEAAkGBhMSERUUExQWFRUWGBkYGRgXFxkfFxwYGRcYGBocFxgXHSYfGBwjHBcVHy8gIycpLCwsFR4xNTAqNSYrLCkBCQoKDgwOGg8PGiwlHyQsLCwwLSwsLCwsKi0sLCksLCwsLCwsLCwsLCwsLCwsKSwsLCwsKSwsLCwsLCwsLCwsLP/AABEIALwBDAMBIgACEQEDEQH/xAAcAAACAwEBAQEAAAAAAAAAAAAFBgMEBwIBAAj/xAA7EAABAwIFAgUCBQMCBgMBAAABAgMRAAQFBhIhMUFREyJhcYEykQcUQqGxI8HwYtEVUlNy4fEWM3ND/8QAGgEAAgMBAQAAAAAAAAAAAAAAAwQBAgUABv/EAC8RAAICAQQCAgECBAcBAAAAAAECAAMRBBIhMRNBIlFhIzIFFELhcYGRodHw8TP/2gAMAwEAAhEDEQA/ABWPYKt5JDSfpBJgCfYUgYbalxwIA8xMb9+v96fsPzx4Di1BIVqEcxHrwaVb7L7ri1Oo31kq27kzSioFXB7jWlJr5IgvHEBDhbEEIMah1P8Am3xRPAF2qGVrdVL0gIRBgbjcmI4nrS/dsqQopWClQ5BrlpBopjaPl+JPfuBThI2BNFcEwtt1CytUEDyj1oEmZogxdQIHNUJxD1YYkmQhqFEdqasHIbaVqTuRtPY0pIdUlc9QZ+1MVreu3j0rgcTpEDb0qhHuFWxVUg9Qxb20we9FGMNqaytONqN29ptVRzMJm5OIHaw6r9vh3pRRuxq03a1cCDJgHMWTblTQUhRKVD6U9/8AVWb5fw1r814V4stISSFnqCOnB/it0beWE6dRgdKS80ZHafXrSsIdUZ/7j6jrVmAHUc0mo2Nhpm2Pka1BK1LbSSEKUCJTO23QxVBxCABoUSeo/wBqO5kym/bISVqSpJMbd6rN4KUaFK/VxQycczVBFzjYZTYwpSxKthXVnajVFOwsWgxOrzdqoYBk1dwtRSrrtQXfA5j2xKTvMFPYJIBmtMyXYJLaRtSvmbKdzatEr3FeZMzglgBDm0cGktSpdBjnB6iWur867q+Zrt1YJS2Y6CaQcEzSVOqSfqCiNhtsa6x/8RQWyhoSo7DtJoRlcOAj8wIBJM9zBqtdHlByMDjEyxWyIQy/2mjPZqQlGpagAB1rDs7Yn+ceW4njgewo5nGzLqglte3af82pZctFoGgjenaqvGck5M5KDt3NFxlZSfaiTt47cEBa1LMADUSYHQVMvBlBJVHzXOBuNpc88cbTxM/+6dPPUNpzztPUlYZVauJUtO1M2YcxsO22pAhcAD3oFmbEgqGwQoCDIMxtwSOTQhCNSQON+ajqMMMnCyFYJJUd+9Spv1BISFGASoCTAJABIHQkAb+gowoqtApAcacD7Y1aRq0gkKAlSfKrb9PtQJ1EqAEST6Afc1w5ODIYFF3AyFaNUkneoXHewj/PWidox+o+wqq+jVOmIB+PirqwziIWjHyldg1eQoRQxKoqylRqXXMtp7QBiWrd3Src9a0LK+KpC2yrdEiY7UgXjO9HMAvktok0MiFQC1Z5+ImKt3N8tbadKQlKOIJ0zuR8x8VQwa/aaS5rRrUpJSmYgE9d+COdqiv0F14lsTNeXeDLaguCAasTk5lh+kI0ZdyjNuu7dACOEj9p9qV2Ag3HmOlGo7+lOzOLpdtG7cL0jae1Lb2Tnio+EQ4meQf5qi88yFfDZadXDjJWrw0yOB9t+d+ZonlDDVJBUraalw3KpaEr3VTBYMxtFDdz1FtRqgSVSErJijdqzVCzboxbpqUiOZIliutEVJNUMUxhphOp1YSOk9fYdaLmSAWOBPsVxAMsrcPCEk1j7GZbj8x+YmVzIB3A9I7U1Ztzuw5buNIlSliNxApHwy6IBSOVCKE7Z6m9/DqAmS4/1hvNGdlXaWlONpCmlSQmYV7g15iuckXCUnwdOkR05+KAItZWRMiaacayX+VQkrWDrRrAHQ9iKjeSI8lC5BHH1KKXFfly4du1Evw9zUbdzzCZ4petsaWlpbOkFKuvWuMPuC0oEiCO4pYqSCDCor3ZW6aNnrOKn2VJSjbikP8A4c4CjxEaQoagSORR+3Q7ctqXoPhpIC1CNpMcc/aiGcLbSw0yHCrdMFQ4kgcj3ogTgkypTxp464leP/VG+w4poxDMoLPhkbxM0p47g/gq8qwv2kb0NUtY3M0TGOIBCqDa8J4Y+tLmoEk0dZcDqx4nlNVcq2za0Ek+eT+qABAif33Paub/ABJDhSB5d9yDvtPHv/eu6k2170wsY7qzZU2UgdJrL72zV4ykBJmdhWpZYslOqKJMaZlXHQe55qDM2FJZdaMNgwsFQXKlGRBKDukAcGN59Kq1jV5OMzDu/SbbM+usvOtN+IopiRsCSRPxFWcKt0KnWoIGkmSCZI4SI4J78Uz5iuGBbeZwFZJGgDcQAQfYz+xpBauTHUVFTPauWEa0OoAzulvEAjbRPG/ofQ9apu26kqGsFMgHfmDVm2tPEUApYQCQCogwBO5MVFfPrW4Ss6yNtXSBsIHQRFMp1C6glmzjifXFySmEiKrJdA2g0VsVoAJVztGwKed9Q9qgNp4i1+GlSgkFRgEwkdTHA9ahWA4xB3aXcBzK7WG+L9JqdWAujiD8/wC9StNlpSVEEEwR2KT6f3oz4xO9UexgeOohYhobEBXrZ1xUzsoSBwTRt7CtTs0Ox5CUrTBBjpRiJahvkAZUFo62nxUkgV5cYo4/pCzMfvRHGMdDyQlCdKQAOm8d4/zagbSt6rniahRQwMesOwHwmAt1JSHPpJ2ng/waNYApllwwvykbyf3pHdzA4tAStalBIgBRJgRG08dKHeKtatifiho20w+opFibfc2J0oXugg1w20JoHll5ttCQo+Y77mj6uZHFc5DDM8/qdMaGxLlud6IIdoWwkd6vtN0AWQQEr47jwt2wY1KWoIQnupX9qyvNqXxerRczrSRAPABEiPSDTz+I2EuKtUuomWV6zHITEah7GD96z/EL5d454r7hU5pA1HsniYou4ETb/h1GfkMSXHMPZTp8FwuJ0gnUmCFdRsSPX5oThrZ8QEcg9a9uFKSNMyPSubV3QoEHeq+prEDIH1L92+QokiJO56TXzmOGNEyJ3ivL+4S4kQON1fxUuAZfVcFYQUjw0KcOox5U9u5qFEIcj4qcCWsItvzDoAIE9T29aYbvBGyzGoF0nTvwOlL6MOLISrVuo8dhRy1cTHiKBIQOnE9AT61XMY7GAepWRh19bAtwotq50GUn3qrmK4KWxqWdYgpTMwfWtNwBovWiVK8pMx7TtWa4mgN3DqXgCQoiSARHSJ+aJt6z7mNXrHd2rOBj39wFaJL0SSVGoHcRABQQNiePQxtUTrH9U6NQQSYntO01y/ZaVCrZWBsU2OAZyzbOEFWk6agOoq005YXiSEtlJTuRzSdfOw6op7yKsuD1DWq1fZ4mg5buFWiNatwRB3M9xUea8xNPInQdup5HtFQZTu1PjQ4AB0JHIqPPeGJaYSUkfXBiqujMeDxMfUoPMPzEz61TJ+a9vrXQU9iJrhsmJgwOtSKuwpJSTuBI25Mjb06n4ogBBmmBWK8CEsLxMMgEAEpMwoAz9welCL17UqeJPToK4CD14/euWj3rlXHMi20uAmMThTkVPa3ykA6CRqEGCRIPIMcj0og/asJQAValnSZSTpCSkEiFJHmBJB6SNp5qlbW4VsOeAByTNSSMQYRw2MwlhmDOOw4r6em8n5jj2prtsNQEgGl+2tzbaVBZlSglbek+nJPvt1rRGcCTG+5pW2wL3M7VVWb/AJGIGP4pohLf6hJNB2MIcdSXIJSmNSugniaecQygLhgLQNJSnb4FJwvX2EqZIISTvtz/AONqaPca07Vqvygd1BCopwy/gWm3Ny6j+mTpB9d+nwftSsqxWTqj1okvNb5tk2pV/SQZCQADO/J5PJ+9QeYei5S3B/8AJQu9PiHTxO1OOT8EVoNytALSTBMiZkCQOokgfNI6EmfemGwx+4DYttR8PVOkAc88xJE7xMVRh7jlbZJ/7xHHFF2+plSCAdW/z/gpgUApMilzBsmKVodWrrMU6MWggDpVXJA5Ex9c6swUepTsrYmjluzXVvbivb61cU0tLJhwpISexg8evak1UkxVYp50zshhK7dtIcdUkpVP0IChB1dzB4+/asy0EpOyEJKwVFIOw7AE8CSYFS2rQICiZPXvJ5n15qLGQkLCEnaJNHAxxPTafTJVXuzyY6YxheGotUobc8VSyn+oFDUkdVKAEaY6HgxWf4ZaajPWidtZBCPFdYLjXmSNykaynbzDqOYrrKd14LyFkA6CDB4NT0stRp2rsJc5/wCZXxTBltpC1AjUf2qvhi1ahBidp9KbL+8L1zrW2FICp8PfSZ30iOBS65aqQ6qEQAokBMnSOY7wJAqfUdI2sGPGY24Lgi3mHVOBMRpC1TKTz5AP83q7gWT29ALji1pO+jgSO/U0Ht8fJbWPEKdp42JjqelT4bnRKUBtIJCRz37n7mpUrnmI6/zbP0W5z6+o6O4sWoQiADtEbADtQnE8MaWQpfJO/r70Kt8eC3JO0VXx7H5IQ2ZJMADkn0pZnfy/ieXqrt8m0dyDEbJtIUEiTqge1J2MunXHamxm00pK1zq3O/ek69udbhjvTYXnJm4K2UgGTYe5NQ36R4kAcAf701ZMyKq4WFKPk6jqaeM7/hUlxgPW+lDrad0nZK0pHfoodDVwpwSOp1upRHCPM2wzEbq0T4jY2UIBUmUkTvE7Ggt/fl95Sz5AoyUJJ0j2npO9WUYy6toND6ASevJEe3f70NeYKVTzXA8YzC2IrEWBeJ7d+QnQY2iR6jcVXtEyd67SdR3qwuyUkBXferZwMQPj3v5AOIy2VpbIaQ4paVqWVJU1BlKY2UVcH4pXNuXHtKJMkJSOp4SkfwK5L6iIrxKVNq3BB53qqggS9jLYR9Sze4MttSEKMLUopKTtpUF6CD15qzc2L9i9DqVNrSZSobCQdlIX177VcyfaG5vmQRKUK8RXskzv8wK3UlKxC0pUOygCPsaq9gXgxG27x2fDqYXgNg7e3A+tQ16nFmSAJ3lR6mPetjSzVl8JSmEgJA6AAD7CkHEPxDShxSUIUsAxq1ASfSs+xja3AgbbjZgmN9i3oZE9qoXGWkXQUkATEzUuOXHhtgVzlLFiZI9t60t2wjMRtbLYmfXmIIbC2VCFJJSZ7jbila8QCvUEgA7bcf8AutJznkbx3i8gwpW6o60MayylTAbP1Anf2qP/AJj/ABjmm8anI7i0AmERzIo3hF9aoQ8VwXTskaZPGxSYgQfUcVBh2X4cIJkAxV1vJmpyQQATVfIBNB9bVnEZsj4m44FBR8oO1OLaaDYLhyGUBKfvRptdLli0ydRaLbCwlhupFOgDeqa7oCqb973quCIIGL2N/h+04Sq3PgqO5TuWz8cp+NvSlDG8jvMNLfddb8kbDVJkgRJHO9dYtnF999SUlTaEqKQgGDsYJVH6j+1MbqEXdiW3EueIy4lxRKvKU6tI1JO8AE8deaIMjubqrqKtOHLcfX1FXDsacU2llwOKZBKwhIMSUwTx2oW5hqwVrhTaRwCD32BPQx37VsuX7FohIIgR0544odm+0bQQnSIUNx6c7/elq9UXxxx13Av/ABNmGAMTMbLGFIPJCh35mtV/C/C1N+JcOpP9UQjUORyTv0JgfFZjd3Gq6UogSk6RsOm24PNabg949b2ZDyjo2UlCh5tKhIUlfv8A7U1tJHE1NT5LtMMYy3qKn4qYQA+VMiEEBRSOArcHboDsfmlfCbhhKT4iloUJ4TqCh9xB99q1JhCHRCxqn70u5uya202XE+XqdqmrcRljMvS6k1fBosWCQ4dU+1UWsTNtdtuwFeGsK0ngwePnvUOFtrKvKYEmJr3GGDtPTrRNo7l7MrdvI7hPNmbmrkjwWSyOVefUSfgAAUvWEFYmow2KuLwZxKNYEjn1q3cbqcnBxwI+ZSzMWXm0CIVsfSpPxXz66s/lGtSGykFauCsHon/Ttv3/AJG/h9gyVqDhJ1Df0pkz/kd270OtKBLaNIQQB5ZJgHryeakbgMGKaqylrlLCZdhjiU7K71exy9bUhKUhI0zBESQf+aOSKoXmAXKFhCm1IUZiRzHbvVFy1cSopcEEdKoFGe46utQ/pKMmV0ugGrSr8kRNXjl0+At1Skp0afKZ1K1CRA7RvNCmGx+/FF4PMAPIh257nLKt9+KNtB2+fQgFTji9KZO8BICZJ7BIG/pVm3wFAaQ64fKsK0hKgTqSYhaeUz+4NaX+GzbQsULQ2lKpUlRA3JB5J5oTuAMyl5ahPvPEIYFlJiyQQ0nc/Uo7qPue3pRBA3qwtdD3H4JApIncZjk+zOcTAKFJB5BFYtiGDOtOKQATB5rX3lRJO9J72bW9StTCpBjcCmK1CcmBLE9Rvv0pcSQrgUqJxVuz1K1yntUWdMZU22EIVBUdz1is+xF+dI1E9eafuAPxMitCzCaVh/4iIdVp0kDuaLWikkJPeTWc299botEBEeMSdWxmN+enaI9aasHxdX5VS43jr/albugJp/y6p8l9y/dtNNnVIk13bEyFdD1pXy2x+euFB1agEpKgAY3B9enWmbDsZQtst/8AIYB7wdiKgqCIKzQbay+ee4btnavB6BQlhdTqfqAuJnLJXbmheI4qhsSpQA9fT0619eXJ/SkqPYRwBJ57AE/FIGY3V/mVBUzpRAJGwKQeEkgSZMVG32JoaXTi1wCcSe+w164ubi4tWSprUXCEebRq3O3MTqIEce1cNZhdWoAElR8u3J6BPc9AB6UTyrjtzalRZWlCVRrJSCABwTPv0qviuYkOeI/4aEulU60eXUsaSCE/UlW0kgx7HmzYYfmehYtQpAAZfX3GfL+LOoeLCxCwN5kRABgjod6JM4Wq/U44l1CdBKRqOxIJED5BmlXJd67eXi3HXW0qLZJU4dMkBKdvXYUTtMTRbW77ASELCtKkndSlyfNyUxBBkbcbdaWq0yoxciZq6QM2wjk/7Rfx7LzqXVFKf6iTC0gjfsUng7ferdlfKW0W1oUVSkAkq2A7TtV6zvDCdX1QBvz6T8QPiocbxXw0yOakE9COVXPUDWOcHgwphGJBp5BX9M7/AO9Nubbth20KdSFSNoInj03rI3cbhOog796r4XiBLmpR2phW2rj7gjpBa2SeRLGC4WpBM7gGuMZTqkdqOXmNJIER67bml1++SomCN+KGwO7PqVuBGcwAhGlRBpgtMdltSCNtt/SoWcG8R1JUYSVAKPZMwT8CmfP+Vm7XSm3hYKAolJnniY9qJv8A6hB/zWK1Ue4sYTizzalFgkCZrR8p/iI24fBeBQsDYk7K7+xpDyhmBu2UrW0lwKBGlfEkQDx0oBiz8rJH7VZWO6M36dHr+Q/zm057ZCUt3Wx8Hkd0qI49ZismzbiC3bjxFJCSsbAREDjbpUN7jd3dJhbqlJSANMwmBxsOTQddytShrJMCBNQKwX3TOpoNBDGXr69ddAK52AAJPRIgDfsKGoVBq0u6JTFX8vYaLm4ZZgAfqIHImTP8UQfmO3ED5A9StbOqcIQkFSiYAHetpy7a/lbZto8pEq/7jur9zHxVrDMsWrB1NMpSrvyfiar40CAT2pK8Fh8Zk6nWG3A9S2L8KPNRqUBJrPrHG3FOEdjTNimIhNqSD5o/eqVEDg9xdlJGZzmbHwywpY3P0j3NIDD5UNSjJPJpgs7lTe7yEvIcSUlKuhI2IkHelp7B3mzCfMOQRRS28YJwZQL9Sg5cuXKyVH46CvsRt20tgD664csnmVlJSoEdhVrDsvP3KoCSNiZI7U9zum3urWvAkOB2epYJ4G5px/4+x+XW2gQQD6UlWbq0LKBzJSfgxRe/wEts+IT9Q/mqEZODJd08eICt3VFUJ69q0HKOGpBUl6UK6hWx+Qaz/DLrwnEridKgfsZppxrMSrxwOhJQEgAAEkwJO52ncmoIAMMjbkwT3NDYuGfM3qEj1/iqQuNyO1JWDKWt0L3gUzsiaHYZmatEVxtls3CkqCkEpUNwRyKW824e9dLDxc1OJTpggCQCSBKQNxqMTTHooBjuPttgpSQpziB0P+o8fHNDRm6EHWzBhs7iza4jB0upMEQdiDBGxHfkHrQx5J8qiBpMgHvB3mPePaKLWOHOuJVupQAlXJAEjcjpvH7VDiWDKaWUGJBid95iDB3ooYDqekNdjKC2Ix5cZSlkrCULUUOgjlSYSClQB241bwdknireGMpcSHCPMJTO/AO3XiD/ADQBdvc2YJJRBUWiUuJ3kbwAdURO8daZ8jFt19tkkABMSVHSpQk7DpJ/afgZGcSbSLazsPXP9pM9Yx5h0oC4k3D6WgRueTxA3J/anvN1gLZGqNlaoTIIkQYChEjfggHasxR4qV+KmUqBkEdKoV2HDRDT3IpGTHLHLFltjwzuVDby8xzFINj5XdO8A0buLu4uQVlRKkjSIAAA7QBApaXdrC5XyNvt7UbO4cRpL6twXPPuNmYLhvwUhMFXeP2oBgtuNYniqj+IFZ3pgype2yHJudekQRoAMkdFCRt7VB54MNtrOT3G22wZtxA07GP0najeBZbQyDtIJmDQfAL8PXDziUlCFqJSnsD39Tz804tugCZrkKmeZ1r7LCidH1M5/FHLDTSEXDQCVFQSpI4Mzv8AtWdP2qlGYiftWg/iVjjbrjSELCgjVqA77R/eh4ft0MNlslbikqDqVAaU/wDLpPtP+bVbfg4E1dDRupG/PMULVxSTAEkek1XeSSozsZopaXCEOhR2FQ4vfIceKm06UwPnuasrHPU6wnyeM9fcgtMNccISgEnsBTvk+7TZPpaUlKvGAKXB9QnaPTiKXcLxotJ8phUzPXiIo3kuwW/cIdP0NqUd+57V270ZOpStKyfU122GoVBidoCkzV2wTtUmO2Oq2cgwrSY9wKNs+M80eZimKaWHyU8E1RuMV1OCSdPaog8VrOvciZoJi18Ary0itO9s4hgTjEZsdzAkwEGUjiRBoKrNp9aX1vqVUQFNrpV/q5kDifoC1S28ZUkT7VZxVrQyvwxpVpMEc8d6FYeClQI4o1d3AKaKLMiBBMxfAUxcELkHeff5pmze6RboE9P89ulGlZebU6pY0gpSTvtPt60vZyYXsk/pTt/n2of9U0FsDYMV7axlOo1omTbRrw4Ikms+sXz9MGtLyVhJQjUvrvQ2UtjENrVAUMpl1zDUidIgVXaaI2NMKmaUs55hTbJ0I3dUNv8ASO5/sKu6TNrDO2B3L7h2ofnfJNrboC2fG8VwpUgLILRCgFKSkxMgKG5O8GlTDsYc1hS1qUJE79OvFM+O46w+W2UuuqbJ1ICuEKI4nqZkbjqN6ApKg4modLbQN6nPuLlteKYOlaSnuDIMUVZvPzdwnYENDyJHAAMjUepkz8V1iGHl5vS5p8gML7SOSKC5avg2ooAJUohMgiOYMT60E7ihx3NFNa16gY5jRmjAVu2JfQj/AOhwlUf9OAlR+Dp+xoDlp9KVAqgxBgzBjoY3j2rWmcwssMht5Ia8h8hB3B77QuZ355pEdyQ2slxlZaCtwiNSRPbeR7b0GlyPiwkaHVbWZGBxLV7LrzzceGnQpwIHAIT5DH2Hff0pR/4gUSFpinW0w0NbTrURBURuRzEdBtSlnRQSdIG5o+Q5xKagJc/X4lrCcTCUKgUsYgsFSiRG/wDNMWW7QJZKldf4pcuGS84opSTvwATsKtWFBMUq0R3kgzvAcOLzkCIG5J7SB/cVorGX7ZZ8M6daY453E/NZnYYiu2XqRseNxII9RRAY6+gh+DufqPB9B6UYTTcgJtziaKLEs7J+/egecc1Kba8JJIWrk9hQH/5Xdv8A0J2FCMwX3irSTOsbKmaAtPzPPEw69Ni3cxzDuU8pNXiHyu4DKm2ytMgQSJmSSIGw4381LTiCE7HftXFmhZXAn2omLQh1KViKuxCnEev1JUnBgtPnUJHG32ole4EW2PEUYJMBMbxEz7VFd2hZdMjykyD6Uavk31/DoQt0NpSJUAJCeAOJq+7JzGlsTxAkjmA3LBsNzJmBH95p3s8fbYtWylOiRxHXv60s4dle7uFhJaUlM+ZShAAneJ5rTs45eZNq220kakAAEATAHU1V13e+pma+ytgFWDMs5+C3NChHrTVj+YUItVq1bRxWNYPdoYcXr5ExtO9D7vHHF+QqOiZiiI7AbZlY5hRgoTqWuPNNJt83/UMcUaNxrUAo+UVWumtbgk7dfYV1JK/ulxxK2CgBbn/4vdv+kodTQ00w2LDYU5EJ/ovc9ZbVA3B3PFCChPamgwIzLZm3oGkA14/iSEjc1HhjvjWanJ2Skn7Caye7xdbqjKjHalFVu/Umqryv+I7P5lT4oCdx1qhiWIl52T7RQrCFpTud6uX+JtlLawIVuFCip3kzQ1Oj8dfwhvCsKQSDFOtjsKTctYylwhMQacmzFFGD1MixbF/fLiqRvxNwpTiGXG21Et6wspAPlJCkk9dvMPaKdPF2oPmTHxbs6+VEwketQ5hNOzBxt7mV4ZjCmVhSAlREiFpCk7gjdJ55ojhSGtzcIdWkJ8pbUApKp2JKgQRztVDEVFS/FIAKidWkQJ6bfemPDr5LoIlLY0bqTtGmN4HJJAHuomlT+J62td2d8FXWZlllaCDrMDUONJO89j0+a9y9ZtrVC16BCt4ncCQD6E7bd6ErCSvzEgEHcCY9Ykdalw5twmEJKjzt29e1QV+PErQEpsYdD7jpmO7AQhkFakFIUgrkqCkykFPAgjUIG0aeoo1Z40LayYK0NrSVHVpJ8UfPHxSVc4u6040tYIcRpgmCBp4joT3qR24QtknVLhVsBxG8zHWowcxhRU649Z/1mi4HijJfQpSgUEbKPEkbT27UO/FnDmnPBU3pLgO5TG6T3iljDbgoQEKO/Mdpqyu9hQA3oW8oCuJi6hRXaDmVMSf8G309Yih2V8cbZCgsK80EFPO07cjv+1GMYtC6NxApYRgS1OBKeprq3AP5haNSm4qTGXLuENXtypS0wkrJI7AmmH8S8pobtUpt5ITB0iOnfvU2VMuflkaiZmmgvpI80R606g+PMz9ZqP1srMwyWpATCtiOe9AsyLZF1qG4neiWfscaTcRbxMELKeJoLgGDfmV+dWkcqUaVWko5adpdO1jl84hrLjzTlwVJEAUfzLg6FpC0kBSaQrQqt7pSEGfMR7gUVxjGXignQQOJ6UrfQ5u3LB21sH2yhcurU4lqdR1Afet7sGQlpCYAhIG3tX53wq8Wy6l0AKUkzvxW25ezg2+hOryqPQ9/SnNmOoTU6VkQbRxD5aFVX2gRvV6dqrLbKthRtkzRM3zplRGhTqNiKzspCW1FXP8AetBz/jTzKy0UFM/qI2I9O9ZderK1QN65BkxhV4zPGrkxJ71dtGnFJKgDB2mNvaorGzTBKjJHSmcYolVqllCVBQO+/kO8zHf/AGqbGA6lCMQNhjB1uST/APS6PkoIr0lKIBirmEq0urbPVl4neP8A+ajufjjrxS/eOFSyRUj5YjNeAuTGWxzW4i2ctwPKv+KWvCKTFNGXMMtnbd9br3hutgKbBIhXMiDuTMDY9aAPrBcPWuyZpCmtcbe5fw3C3HBKSNqoOpIUUnkHerzGJFCSlJiaGqflRNVEasIGMmNWXLNTaRcbEJMEdeRv260+YXmNFwg7aVpPHpWUWuJrSNAJ0kgkTsSKb8rMwSs9a5Mg8RfXtUaTnv1HB24pKz46lbaYUCtKp0zvvtxVjOWYlMoCG9lK69h6UqYPharhS/6iElKFOErVGrTvCT1UegolhxMvRaYsd5OMRnytZ27zBDupLpWAEmNBRG89Z9qDZqwNNstKW1Hz/p7b8etXMUzVcC3QyoNwOFBEKkf6u9QXt0H2kLXJWYAJ6Qd/ilm+LD6mxbayY3e4NsbZThCSBI8sAdpme59fSj4w9LLjSW3NalgeJH0gc6e5iATQe7PgLBbWCFb7fpPXemvBltqCXXXEJcKdKER5Qkckq7kk1w+XMaNo8HxHOP8AeQ4rhOtBnmKCYfgq0ye1a/g2GWtwyfMkmN4O4NZ/i6jauuN8pJJB9D0qbFZQCJ50am2s8RWbfV4pmetHcNeSleo77RS9d3oJJA3pmyshES4JBoNijjmdrL2uxultGOIccDe24MfFc4gsNOoKCCIn+xpSzIUpuCWiQOf36Vbwi6E6nVT79qsal2ge/uNVaDeoZZoDGMlaBJgUoZzzkpX9FowP1KH8VbYuADA+kzS9jOV3AS4jzJO+3NEQ+jE6wgvIsnDeWCbT8yVDTr0R+qSCZHfgz2270LtrtTZIE+1es3qkwNJMdKPM4Z4bBfcjW5skdgaliAOZtNcKxuUxYcuiV6k7GrKLt12G1OHST14rm/sfDX6Gjlq2w0026lQW6SdTZGyR0M/5z6VO4cGVpUXDyHuXMruWdu+tN6guo0HSEz9W0TBBG0jnahNxiylOICdglQ0ge/71FZYUu6cWQYjf0kniiuE4Cll0LeUFEHYevrVSRmUt1aoWU8mbJYPy0knnSP4qre5gTbnWdwOR6Um32ekNpiaWb3GVXchSihEgT3UeJ9ANyf8Aei7+JiJWf3NLv4l53bvNKWwQlO51d/SkixtFKSop+o8HtRXE8vaQkavOeUdY77Ufyrl5RWls6RqQpcq2TCdyJ6mqWWkDK8mXZxjAiC5bLZ+rj+at2mOBI43pizO2hxxKAOIJiumcItkJHithQKTEGDMQDPYGh+dHA3juDDRet7spUpZJBUkg/wDaRBHyK5tgVJkR15968NodpPtHoetWre1IG/eaZGAI1jf11BKVmNqkbaJog4pAbVsJMVHaPaeOagtxxHdN+ry0pKBq1Z2WtUcetdqw5wgmI6xBqO1uyiYqCYZNhYgwqMEDSkKKpBO9MibsJ+nilS1eVqEyQeRRBx6NhRQeJnatAzYEL31mi6EKMHoRyKCXOUrlo+QeInunn5FWbS/g0z4djQ71ICtwYOtrKf2xMGCXtxpR4SoSIEiAO9Un31Ib8Mq8yDpjsetM2Ys9OLUWrc6UjYrHJPoegpTuLFX1qB828nqe9DfZ0JoIl1o3tCuVLQqUpyW4aAWUuRCgVAQEn6zvwKtZkdS46nw/LzKBs2OxQDuAR0PahTGGODdJT021eb7HeubwOJhTgIPegk+o5VfVwM8x1snHsPS6FKQFqQhQSAFAg7jccbV28pF00FE7n6vQ9qTcNvHFK0JnzbEx0pnaa8JoI6kk/f8A8RUjKiJfxF0IAX92ZQTgyEpPzUeH3ikykGr10SEx3oFfoU2ZT70EfLkxUorMoaD8S1hwlXfmo0XBO1XH8W1tlspElQUT12BG33qXD8HKulFJAHM1WfxL8TxLVm6owI4o5bYqUiD+9S2GC6ESeTVW9tqWe9c4nm728jkz27vUEbISFE8xvVa9bU/DaT9Ake4qBpBKpP6aF4hiCkSUmDUqCzRypNtePuEGm/HHhKT5htPaq2LYD+XgKdBB7fxVGwzI4lUkz/Ne3wduDMH5pgJt7OIwimsfBo25ZU2lqBx1PU1SxlJUrySQKhwbClNoGonfpVlzEkJlPWoLL0BB7VB3QczlV58koAUY4J/j1psssp+CUl5AhLafITGpZHnWqR5ROkd47RQVN482NTalJJISkhKj/wBxGkEExA3/AOamO7zm0pQhbqjGlILSzK90nUY2IBEp9T8kA3LzA2gmR41b2jawFI0KAlsIV51J82qUKOwBAPyYneVXE74qABOyRA9KK5hxNJADSVf00+RS2lnziN/pJAAgxESO1KeJuaQSAZP6dKwB3AKwJAPHpFCendgiKke5GzfeclRk8UTw7BFXJClqMHaJiB6Uv4evUZVTNgmK+CoJPShagMg+HcImM8z7HMlm2R4zayQN9B5jqZqqm7RAkiSKaMWx9LiVExvyOm/YdBWe3ODqUolAhM967S2s4Is4/MLu29T61sluzpSVaRqMdAOT+9FcrWLar1ptZ8hNDMPvltK1IMEgg+xEEEHkVLhr5S+hQ5CqeGJoNwuRNCzDZpTdFDY2Snb7T/ntSpd2CSqSmDWiZbYS68txYlRkenFU814Y2kSBFQ1ZPzBmOzsG7iI2gDpVS7eg0RUN6E3YlRqobmNVfmV3bo9KIF1X5dZOriAR0Mjn0iar2DAJM9qasrsJIEgEdjx9qFbb4xmXut2kYEUcIWgKBWJT1AMfvR3Ell9SEpOrSlIPACR29e9Wc65eZYcSWgUBYkpB8o9geKH2SAlKSOSOagMG5mh/NhaMqOcQk/dj85uBCUpSPtzTn/wlC2JcSNKoUjYEmDBg9PY1nd/+lf6ht8UwWWLOJZMEcR96U1IPkDjszCMmdeQiQhKUj0AFUPF1LHvVVTxJqexHmNNWk7cy1Iy89xp7cAdBQ382CNK+Kuu7mqFw2KCRgZl7Wy0ltsGaJ1BXxR60CUgdppZtFkKoleXag3tVX3MsMrEocmMDl8DsDQfErwJmSPilNeIuBR8x3oxh1uHXEBcmoGlH7iYPwjiWbfdG3U1ErLfiKhZid4otiVmlI8siCOPUGmDL9qmAYkxyaJkoMj3GAYuWeV2WlAaZPrRk4WkQlKZPPoKY1WSJmKoXPlWoDbahliTzLf4RcxxkMlB161clI+kdv70o3tyfF8xA1ftTJfCV0q4wka6ZrPMow4l7/wCQaPIlSoG2xI9+PYfauFYtpcSdazq8x8xjWTMx39aVm1Qo0dy9apdUoLk6RIo5p3cSh+Sxhzbj4LQDBcQmEx/UJMxuZHftQ2yxls26w7qccOySpRKUg/UYPUwPtQLFVlKykbgd6qh3WQDG/aoWohcGLBOJ1aMOOOEN8fsKYbXLLpO8qP79eIojgTaS4SEpQD0SIHxPtTrnKyTbOaWpAKEq53kp33pK7UuHwvQnEcTK7phxtYCiIB+fmnvLYwwsD80t9LknZCQUxtEGD60j4sZPzVL8yodaLs8igyRP/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6" name="AutoShape 4" descr="data:image/jpeg;base64,/9j/4AAQSkZJRgABAQAAAQABAAD/2wCEAAkGBhMSERUUExQWFRUWGBkYGRgXFxkfFxwYGRcYGBocFxgXHSYfGBwjHBcVHy8gIycpLCwsFR4xNTAqNSYrLCkBCQoKDgwOGg8PGiwlHyQsLCwwLSwsLCwsKi0sLCksLCwsLCwsLCwsLCwsLCwsKSwsLCwsKSwsLCwsLCwsLCwsLP/AABEIALwBDAMBIgACEQEDEQH/xAAcAAACAwEBAQEAAAAAAAAAAAAFBgMEBwIBAAj/xAA7EAABAwIFAgUCBQMCBgMBAAABAgMRAAQFBhIhMUFREyJhcYEykQcUQqGxI8HwYtEVUlNy4fEWM3ND/8QAGgEAAgMBAQAAAAAAAAAAAAAAAwQBAgUABv/EAC8RAAICAQQCAgECBAcBAAAAAAECAAMRBBIhMRNBIlFhIzIFFELhcYGRodHw8TP/2gAMAwEAAhEDEQA/ABWPYKt5JDSfpBJgCfYUgYbalxwIA8xMb9+v96fsPzx4Di1BIVqEcxHrwaVb7L7ri1Oo31kq27kzSioFXB7jWlJr5IgvHEBDhbEEIMah1P8Am3xRPAF2qGVrdVL0gIRBgbjcmI4nrS/dsqQopWClQ5BrlpBopjaPl+JPfuBThI2BNFcEwtt1CytUEDyj1oEmZogxdQIHNUJxD1YYkmQhqFEdqasHIbaVqTuRtPY0pIdUlc9QZ+1MVreu3j0rgcTpEDb0qhHuFWxVUg9Qxb20we9FGMNqaytONqN29ptVRzMJm5OIHaw6r9vh3pRRuxq03a1cCDJgHMWTblTQUhRKVD6U9/8AVWb5fw1r814V4stISSFnqCOnB/it0beWE6dRgdKS80ZHafXrSsIdUZ/7j6jrVmAHUc0mo2Nhpm2Pka1BK1LbSSEKUCJTO23QxVBxCABoUSeo/wBqO5kym/bISVqSpJMbd6rN4KUaFK/VxQycczVBFzjYZTYwpSxKthXVnajVFOwsWgxOrzdqoYBk1dwtRSrrtQXfA5j2xKTvMFPYJIBmtMyXYJLaRtSvmbKdzatEr3FeZMzglgBDm0cGktSpdBjnB6iWur867q+Zrt1YJS2Y6CaQcEzSVOqSfqCiNhtsa6x/8RQWyhoSo7DtJoRlcOAj8wIBJM9zBqtdHlByMDjEyxWyIQy/2mjPZqQlGpagAB1rDs7Yn+ceW4njgewo5nGzLqglte3af82pZctFoGgjenaqvGck5M5KDt3NFxlZSfaiTt47cEBa1LMADUSYHQVMvBlBJVHzXOBuNpc88cbTxM/+6dPPUNpzztPUlYZVauJUtO1M2YcxsO22pAhcAD3oFmbEgqGwQoCDIMxtwSOTQhCNSQON+ajqMMMnCyFYJJUd+9Spv1BISFGASoCTAJABIHQkAb+gowoqtApAcacD7Y1aRq0gkKAlSfKrb9PtQJ1EqAEST6Afc1w5ODIYFF3AyFaNUkneoXHewj/PWidox+o+wqq+jVOmIB+PirqwziIWjHyldg1eQoRQxKoqylRqXXMtp7QBiWrd3Src9a0LK+KpC2yrdEiY7UgXjO9HMAvktok0MiFQC1Z5+ImKt3N8tbadKQlKOIJ0zuR8x8VQwa/aaS5rRrUpJSmYgE9d+COdqiv0F14lsTNeXeDLaguCAasTk5lh+kI0ZdyjNuu7dACOEj9p9qV2Ag3HmOlGo7+lOzOLpdtG7cL0jae1Lb2Tnio+EQ4meQf5qi88yFfDZadXDjJWrw0yOB9t+d+ZonlDDVJBUraalw3KpaEr3VTBYMxtFDdz1FtRqgSVSErJijdqzVCzboxbpqUiOZIliutEVJNUMUxhphOp1YSOk9fYdaLmSAWOBPsVxAMsrcPCEk1j7GZbj8x+YmVzIB3A9I7U1Ztzuw5buNIlSliNxApHwy6IBSOVCKE7Z6m9/DqAmS4/1hvNGdlXaWlONpCmlSQmYV7g15iuckXCUnwdOkR05+KAItZWRMiaacayX+VQkrWDrRrAHQ9iKjeSI8lC5BHH1KKXFfly4du1Evw9zUbdzzCZ4petsaWlpbOkFKuvWuMPuC0oEiCO4pYqSCDCor3ZW6aNnrOKn2VJSjbikP8A4c4CjxEaQoagSORR+3Q7ctqXoPhpIC1CNpMcc/aiGcLbSw0yHCrdMFQ4kgcj3ogTgkypTxp464leP/VG+w4poxDMoLPhkbxM0p47g/gq8qwv2kb0NUtY3M0TGOIBCqDa8J4Y+tLmoEk0dZcDqx4nlNVcq2za0Ek+eT+qABAif33Paub/ABJDhSB5d9yDvtPHv/eu6k2170wsY7qzZU2UgdJrL72zV4ykBJmdhWpZYslOqKJMaZlXHQe55qDM2FJZdaMNgwsFQXKlGRBKDukAcGN59Kq1jV5OMzDu/SbbM+usvOtN+IopiRsCSRPxFWcKt0KnWoIGkmSCZI4SI4J78Uz5iuGBbeZwFZJGgDcQAQfYz+xpBauTHUVFTPauWEa0OoAzulvEAjbRPG/ofQ9apu26kqGsFMgHfmDVm2tPEUApYQCQCogwBO5MVFfPrW4Ss6yNtXSBsIHQRFMp1C6glmzjifXFySmEiKrJdA2g0VsVoAJVztGwKed9Q9qgNp4i1+GlSgkFRgEwkdTHA9ahWA4xB3aXcBzK7WG+L9JqdWAujiD8/wC9StNlpSVEEEwR2KT6f3oz4xO9UexgeOohYhobEBXrZ1xUzsoSBwTRt7CtTs0Ox5CUrTBBjpRiJahvkAZUFo62nxUkgV5cYo4/pCzMfvRHGMdDyQlCdKQAOm8d4/zagbSt6rniahRQwMesOwHwmAt1JSHPpJ2ng/waNYApllwwvykbyf3pHdzA4tAStalBIgBRJgRG08dKHeKtatifiho20w+opFibfc2J0oXugg1w20JoHll5ttCQo+Y77mj6uZHFc5DDM8/qdMaGxLlud6IIdoWwkd6vtN0AWQQEr47jwt2wY1KWoIQnupX9qyvNqXxerRczrSRAPABEiPSDTz+I2EuKtUuomWV6zHITEah7GD96z/EL5d454r7hU5pA1HsniYou4ETb/h1GfkMSXHMPZTp8FwuJ0gnUmCFdRsSPX5oThrZ8QEcg9a9uFKSNMyPSubV3QoEHeq+prEDIH1L92+QokiJO56TXzmOGNEyJ3ivL+4S4kQON1fxUuAZfVcFYQUjw0KcOox5U9u5qFEIcj4qcCWsItvzDoAIE9T29aYbvBGyzGoF0nTvwOlL6MOLISrVuo8dhRy1cTHiKBIQOnE9AT61XMY7GAepWRh19bAtwotq50GUn3qrmK4KWxqWdYgpTMwfWtNwBovWiVK8pMx7TtWa4mgN3DqXgCQoiSARHSJ+aJt6z7mNXrHd2rOBj39wFaJL0SSVGoHcRABQQNiePQxtUTrH9U6NQQSYntO01y/ZaVCrZWBsU2OAZyzbOEFWk6agOoq005YXiSEtlJTuRzSdfOw6op7yKsuD1DWq1fZ4mg5buFWiNatwRB3M9xUea8xNPInQdup5HtFQZTu1PjQ4AB0JHIqPPeGJaYSUkfXBiqujMeDxMfUoPMPzEz61TJ+a9vrXQU9iJrhsmJgwOtSKuwpJSTuBI25Mjb06n4ogBBmmBWK8CEsLxMMgEAEpMwoAz9welCL17UqeJPToK4CD14/euWj3rlXHMi20uAmMThTkVPa3ykA6CRqEGCRIPIMcj0og/asJQAValnSZSTpCSkEiFJHmBJB6SNp5qlbW4VsOeAByTNSSMQYRw2MwlhmDOOw4r6em8n5jj2prtsNQEgGl+2tzbaVBZlSglbek+nJPvt1rRGcCTG+5pW2wL3M7VVWb/AJGIGP4pohLf6hJNB2MIcdSXIJSmNSugniaecQygLhgLQNJSnb4FJwvX2EqZIISTvtz/AONqaPca07Vqvygd1BCopwy/gWm3Ny6j+mTpB9d+nwftSsqxWTqj1okvNb5tk2pV/SQZCQADO/J5PJ+9QeYei5S3B/8AJQu9PiHTxO1OOT8EVoNytALSTBMiZkCQOokgfNI6EmfemGwx+4DYttR8PVOkAc88xJE7xMVRh7jlbZJ/7xHHFF2+plSCAdW/z/gpgUApMilzBsmKVodWrrMU6MWggDpVXJA5Ex9c6swUepTsrYmjluzXVvbivb61cU0tLJhwpISexg8evak1UkxVYp50zshhK7dtIcdUkpVP0IChB1dzB4+/asy0EpOyEJKwVFIOw7AE8CSYFS2rQICiZPXvJ5n15qLGQkLCEnaJNHAxxPTafTJVXuzyY6YxheGotUobc8VSyn+oFDUkdVKAEaY6HgxWf4ZaajPWidtZBCPFdYLjXmSNykaynbzDqOYrrKd14LyFkA6CDB4NT0stRp2rsJc5/wCZXxTBltpC1AjUf2qvhi1ahBidp9KbL+8L1zrW2FICp8PfSZ30iOBS65aqQ6qEQAokBMnSOY7wJAqfUdI2sGPGY24Lgi3mHVOBMRpC1TKTz5AP83q7gWT29ALji1pO+jgSO/U0Ht8fJbWPEKdp42JjqelT4bnRKUBtIJCRz37n7mpUrnmI6/zbP0W5z6+o6O4sWoQiADtEbADtQnE8MaWQpfJO/r70Kt8eC3JO0VXx7H5IQ2ZJMADkn0pZnfy/ieXqrt8m0dyDEbJtIUEiTqge1J2MunXHamxm00pK1zq3O/ek69udbhjvTYXnJm4K2UgGTYe5NQ36R4kAcAf701ZMyKq4WFKPk6jqaeM7/hUlxgPW+lDrad0nZK0pHfoodDVwpwSOp1upRHCPM2wzEbq0T4jY2UIBUmUkTvE7Ggt/fl95Sz5AoyUJJ0j2npO9WUYy6toND6ASevJEe3f70NeYKVTzXA8YzC2IrEWBeJ7d+QnQY2iR6jcVXtEyd67SdR3qwuyUkBXferZwMQPj3v5AOIy2VpbIaQ4paVqWVJU1BlKY2UVcH4pXNuXHtKJMkJSOp4SkfwK5L6iIrxKVNq3BB53qqggS9jLYR9Sze4MttSEKMLUopKTtpUF6CD15qzc2L9i9DqVNrSZSobCQdlIX177VcyfaG5vmQRKUK8RXskzv8wK3UlKxC0pUOygCPsaq9gXgxG27x2fDqYXgNg7e3A+tQ16nFmSAJ3lR6mPetjSzVl8JSmEgJA6AAD7CkHEPxDShxSUIUsAxq1ASfSs+xja3AgbbjZgmN9i3oZE9qoXGWkXQUkATEzUuOXHhtgVzlLFiZI9t60t2wjMRtbLYmfXmIIbC2VCFJJSZ7jbila8QCvUEgA7bcf8AutJznkbx3i8gwpW6o60MayylTAbP1Anf2qP/AJj/ABjmm8anI7i0AmERzIo3hF9aoQ8VwXTskaZPGxSYgQfUcVBh2X4cIJkAxV1vJmpyQQATVfIBNB9bVnEZsj4m44FBR8oO1OLaaDYLhyGUBKfvRptdLli0ydRaLbCwlhupFOgDeqa7oCqb973quCIIGL2N/h+04Sq3PgqO5TuWz8cp+NvSlDG8jvMNLfddb8kbDVJkgRJHO9dYtnF999SUlTaEqKQgGDsYJVH6j+1MbqEXdiW3EueIy4lxRKvKU6tI1JO8AE8deaIMjubqrqKtOHLcfX1FXDsacU2llwOKZBKwhIMSUwTx2oW5hqwVrhTaRwCD32BPQx37VsuX7FohIIgR0544odm+0bQQnSIUNx6c7/elq9UXxxx13Av/ABNmGAMTMbLGFIPJCh35mtV/C/C1N+JcOpP9UQjUORyTv0JgfFZjd3Gq6UogSk6RsOm24PNabg949b2ZDyjo2UlCh5tKhIUlfv8A7U1tJHE1NT5LtMMYy3qKn4qYQA+VMiEEBRSOArcHboDsfmlfCbhhKT4iloUJ4TqCh9xB99q1JhCHRCxqn70u5uya202XE+XqdqmrcRljMvS6k1fBosWCQ4dU+1UWsTNtdtuwFeGsK0ngwePnvUOFtrKvKYEmJr3GGDtPTrRNo7l7MrdvI7hPNmbmrkjwWSyOVefUSfgAAUvWEFYmow2KuLwZxKNYEjn1q3cbqcnBxwI+ZSzMWXm0CIVsfSpPxXz66s/lGtSGykFauCsHon/Ttv3/AJG/h9gyVqDhJ1Df0pkz/kd270OtKBLaNIQQB5ZJgHryeakbgMGKaqylrlLCZdhjiU7K71exy9bUhKUhI0zBESQf+aOSKoXmAXKFhCm1IUZiRzHbvVFy1cSopcEEdKoFGe46utQ/pKMmV0ugGrSr8kRNXjl0+At1Skp0afKZ1K1CRA7RvNCmGx+/FF4PMAPIh257nLKt9+KNtB2+fQgFTji9KZO8BICZJ7BIG/pVm3wFAaQ64fKsK0hKgTqSYhaeUz+4NaX+GzbQsULQ2lKpUlRA3JB5J5oTuAMyl5ahPvPEIYFlJiyQQ0nc/Uo7qPue3pRBA3qwtdD3H4JApIncZjk+zOcTAKFJB5BFYtiGDOtOKQATB5rX3lRJO9J72bW9StTCpBjcCmK1CcmBLE9Rvv0pcSQrgUqJxVuz1K1yntUWdMZU22EIVBUdz1is+xF+dI1E9eafuAPxMitCzCaVh/4iIdVp0kDuaLWikkJPeTWc299botEBEeMSdWxmN+enaI9aasHxdX5VS43jr/albugJp/y6p8l9y/dtNNnVIk13bEyFdD1pXy2x+euFB1agEpKgAY3B9enWmbDsZQtst/8AIYB7wdiKgqCIKzQbay+ee4btnavB6BQlhdTqfqAuJnLJXbmheI4qhsSpQA9fT0619eXJ/SkqPYRwBJ57AE/FIGY3V/mVBUzpRAJGwKQeEkgSZMVG32JoaXTi1wCcSe+w164ubi4tWSprUXCEebRq3O3MTqIEce1cNZhdWoAElR8u3J6BPc9AB6UTyrjtzalRZWlCVRrJSCABwTPv0qviuYkOeI/4aEulU60eXUsaSCE/UlW0kgx7HmzYYfmehYtQpAAZfX3GfL+LOoeLCxCwN5kRABgjod6JM4Wq/U44l1CdBKRqOxIJED5BmlXJd67eXi3HXW0qLZJU4dMkBKdvXYUTtMTRbW77ASELCtKkndSlyfNyUxBBkbcbdaWq0yoxciZq6QM2wjk/7Rfx7LzqXVFKf6iTC0gjfsUng7ferdlfKW0W1oUVSkAkq2A7TtV6zvDCdX1QBvz6T8QPiocbxXw0yOakE9COVXPUDWOcHgwphGJBp5BX9M7/AO9Nubbth20KdSFSNoInj03rI3cbhOog796r4XiBLmpR2phW2rj7gjpBa2SeRLGC4WpBM7gGuMZTqkdqOXmNJIER67bml1++SomCN+KGwO7PqVuBGcwAhGlRBpgtMdltSCNtt/SoWcG8R1JUYSVAKPZMwT8CmfP+Vm7XSm3hYKAolJnniY9qJv8A6hB/zWK1Ue4sYTizzalFgkCZrR8p/iI24fBeBQsDYk7K7+xpDyhmBu2UrW0lwKBGlfEkQDx0oBiz8rJH7VZWO6M36dHr+Q/zm057ZCUt3Wx8Hkd0qI49ZismzbiC3bjxFJCSsbAREDjbpUN7jd3dJhbqlJSANMwmBxsOTQddytShrJMCBNQKwX3TOpoNBDGXr69ddAK52AAJPRIgDfsKGoVBq0u6JTFX8vYaLm4ZZgAfqIHImTP8UQfmO3ED5A9StbOqcIQkFSiYAHetpy7a/lbZto8pEq/7jur9zHxVrDMsWrB1NMpSrvyfiar40CAT2pK8Fh8Zk6nWG3A9S2L8KPNRqUBJrPrHG3FOEdjTNimIhNqSD5o/eqVEDg9xdlJGZzmbHwywpY3P0j3NIDD5UNSjJPJpgs7lTe7yEvIcSUlKuhI2IkHelp7B3mzCfMOQRRS28YJwZQL9Sg5cuXKyVH46CvsRt20tgD664csnmVlJSoEdhVrDsvP3KoCSNiZI7U9zum3urWvAkOB2epYJ4G5px/4+x+XW2gQQD6UlWbq0LKBzJSfgxRe/wEts+IT9Q/mqEZODJd08eICt3VFUJ69q0HKOGpBUl6UK6hWx+Qaz/DLrwnEridKgfsZppxrMSrxwOhJQEgAAEkwJO52ncmoIAMMjbkwT3NDYuGfM3qEj1/iqQuNyO1JWDKWt0L3gUzsiaHYZmatEVxtls3CkqCkEpUNwRyKW824e9dLDxc1OJTpggCQCSBKQNxqMTTHooBjuPttgpSQpziB0P+o8fHNDRm6EHWzBhs7iza4jB0upMEQdiDBGxHfkHrQx5J8qiBpMgHvB3mPePaKLWOHOuJVupQAlXJAEjcjpvH7VDiWDKaWUGJBid95iDB3ooYDqekNdjKC2Ix5cZSlkrCULUUOgjlSYSClQB241bwdknireGMpcSHCPMJTO/AO3XiD/ADQBdvc2YJJRBUWiUuJ3kbwAdURO8daZ8jFt19tkkABMSVHSpQk7DpJ/afgZGcSbSLazsPXP9pM9Yx5h0oC4k3D6WgRueTxA3J/anvN1gLZGqNlaoTIIkQYChEjfggHasxR4qV+KmUqBkEdKoV2HDRDT3IpGTHLHLFltjwzuVDby8xzFINj5XdO8A0buLu4uQVlRKkjSIAAA7QBApaXdrC5XyNvt7UbO4cRpL6twXPPuNmYLhvwUhMFXeP2oBgtuNYniqj+IFZ3pgype2yHJudekQRoAMkdFCRt7VB54MNtrOT3G22wZtxA07GP0najeBZbQyDtIJmDQfAL8PXDziUlCFqJSnsD39Tz804tugCZrkKmeZ1r7LCidH1M5/FHLDTSEXDQCVFQSpI4Mzv8AtWdP2qlGYiftWg/iVjjbrjSELCgjVqA77R/eh4ft0MNlslbikqDqVAaU/wDLpPtP+bVbfg4E1dDRupG/PMULVxSTAEkek1XeSSozsZopaXCEOhR2FQ4vfIceKm06UwPnuasrHPU6wnyeM9fcgtMNccISgEnsBTvk+7TZPpaUlKvGAKXB9QnaPTiKXcLxotJ8phUzPXiIo3kuwW/cIdP0NqUd+57V270ZOpStKyfU122GoVBidoCkzV2wTtUmO2Oq2cgwrSY9wKNs+M80eZimKaWHyU8E1RuMV1OCSdPaog8VrOvciZoJi18Ary0itO9s4hgTjEZsdzAkwEGUjiRBoKrNp9aX1vqVUQFNrpV/q5kDifoC1S28ZUkT7VZxVrQyvwxpVpMEc8d6FYeClQI4o1d3AKaKLMiBBMxfAUxcELkHeff5pmze6RboE9P89ulGlZebU6pY0gpSTvtPt60vZyYXsk/pTt/n2of9U0FsDYMV7axlOo1omTbRrw4Ikms+sXz9MGtLyVhJQjUvrvQ2UtjENrVAUMpl1zDUidIgVXaaI2NMKmaUs55hTbJ0I3dUNv8ASO5/sKu6TNrDO2B3L7h2ofnfJNrboC2fG8VwpUgLILRCgFKSkxMgKG5O8GlTDsYc1hS1qUJE79OvFM+O46w+W2UuuqbJ1ICuEKI4nqZkbjqN6ApKg4modLbQN6nPuLlteKYOlaSnuDIMUVZvPzdwnYENDyJHAAMjUepkz8V1iGHl5vS5p8gML7SOSKC5avg2ooAJUohMgiOYMT60E7ihx3NFNa16gY5jRmjAVu2JfQj/AOhwlUf9OAlR+Dp+xoDlp9KVAqgxBgzBjoY3j2rWmcwssMht5Ia8h8hB3B77QuZ355pEdyQ2slxlZaCtwiNSRPbeR7b0GlyPiwkaHVbWZGBxLV7LrzzceGnQpwIHAIT5DH2Hff0pR/4gUSFpinW0w0NbTrURBURuRzEdBtSlnRQSdIG5o+Q5xKagJc/X4lrCcTCUKgUsYgsFSiRG/wDNMWW7QJZKldf4pcuGS84opSTvwATsKtWFBMUq0R3kgzvAcOLzkCIG5J7SB/cVorGX7ZZ8M6daY453E/NZnYYiu2XqRseNxII9RRAY6+gh+DufqPB9B6UYTTcgJtziaKLEs7J+/egecc1Kba8JJIWrk9hQH/5Xdv8A0J2FCMwX3irSTOsbKmaAtPzPPEw69Ni3cxzDuU8pNXiHyu4DKm2ytMgQSJmSSIGw4381LTiCE7HftXFmhZXAn2omLQh1KViKuxCnEev1JUnBgtPnUJHG32ole4EW2PEUYJMBMbxEz7VFd2hZdMjykyD6Uavk31/DoQt0NpSJUAJCeAOJq+7JzGlsTxAkjmA3LBsNzJmBH95p3s8fbYtWylOiRxHXv60s4dle7uFhJaUlM+ZShAAneJ5rTs45eZNq220kakAAEATAHU1V13e+pma+ytgFWDMs5+C3NChHrTVj+YUItVq1bRxWNYPdoYcXr5ExtO9D7vHHF+QqOiZiiI7AbZlY5hRgoTqWuPNNJt83/UMcUaNxrUAo+UVWumtbgk7dfYV1JK/ulxxK2CgBbn/4vdv+kodTQ00w2LDYU5EJ/ovc9ZbVA3B3PFCChPamgwIzLZm3oGkA14/iSEjc1HhjvjWanJ2Skn7Caye7xdbqjKjHalFVu/Umqryv+I7P5lT4oCdx1qhiWIl52T7RQrCFpTud6uX+JtlLawIVuFCip3kzQ1Oj8dfwhvCsKQSDFOtjsKTctYylwhMQacmzFFGD1MixbF/fLiqRvxNwpTiGXG21Et6wspAPlJCkk9dvMPaKdPF2oPmTHxbs6+VEwketQ5hNOzBxt7mV4ZjCmVhSAlREiFpCk7gjdJ55ojhSGtzcIdWkJ8pbUApKp2JKgQRztVDEVFS/FIAKidWkQJ6bfemPDr5LoIlLY0bqTtGmN4HJJAHuomlT+J62td2d8FXWZlllaCDrMDUONJO89j0+a9y9ZtrVC16BCt4ncCQD6E7bd6ErCSvzEgEHcCY9Ykdalw5twmEJKjzt29e1QV+PErQEpsYdD7jpmO7AQhkFakFIUgrkqCkykFPAgjUIG0aeoo1Z40LayYK0NrSVHVpJ8UfPHxSVc4u6040tYIcRpgmCBp4joT3qR24QtknVLhVsBxG8zHWowcxhRU649Z/1mi4HijJfQpSgUEbKPEkbT27UO/FnDmnPBU3pLgO5TG6T3iljDbgoQEKO/Mdpqyu9hQA3oW8oCuJi6hRXaDmVMSf8G309Yih2V8cbZCgsK80EFPO07cjv+1GMYtC6NxApYRgS1OBKeprq3AP5haNSm4qTGXLuENXtypS0wkrJI7AmmH8S8pobtUpt5ITB0iOnfvU2VMuflkaiZmmgvpI80R606g+PMz9ZqP1srMwyWpATCtiOe9AsyLZF1qG4neiWfscaTcRbxMELKeJoLgGDfmV+dWkcqUaVWko5adpdO1jl84hrLjzTlwVJEAUfzLg6FpC0kBSaQrQqt7pSEGfMR7gUVxjGXignQQOJ6UrfQ5u3LB21sH2yhcurU4lqdR1Afet7sGQlpCYAhIG3tX53wq8Wy6l0AKUkzvxW25ezg2+hOryqPQ9/SnNmOoTU6VkQbRxD5aFVX2gRvV6dqrLbKthRtkzRM3zplRGhTqNiKzspCW1FXP8AetBz/jTzKy0UFM/qI2I9O9ZderK1QN65BkxhV4zPGrkxJ71dtGnFJKgDB2mNvaorGzTBKjJHSmcYolVqllCVBQO+/kO8zHf/AGqbGA6lCMQNhjB1uST/APS6PkoIr0lKIBirmEq0urbPVl4neP8A+ajufjjrxS/eOFSyRUj5YjNeAuTGWxzW4i2ctwPKv+KWvCKTFNGXMMtnbd9br3hutgKbBIhXMiDuTMDY9aAPrBcPWuyZpCmtcbe5fw3C3HBKSNqoOpIUUnkHerzGJFCSlJiaGqflRNVEasIGMmNWXLNTaRcbEJMEdeRv260+YXmNFwg7aVpPHpWUWuJrSNAJ0kgkTsSKb8rMwSs9a5Mg8RfXtUaTnv1HB24pKz46lbaYUCtKp0zvvtxVjOWYlMoCG9lK69h6UqYPharhS/6iElKFOErVGrTvCT1UegolhxMvRaYsd5OMRnytZ27zBDupLpWAEmNBRG89Z9qDZqwNNstKW1Hz/p7b8etXMUzVcC3QyoNwOFBEKkf6u9QXt0H2kLXJWYAJ6Qd/ilm+LD6mxbayY3e4NsbZThCSBI8sAdpme59fSj4w9LLjSW3NalgeJH0gc6e5iATQe7PgLBbWCFb7fpPXemvBltqCXXXEJcKdKER5Qkckq7kk1w+XMaNo8HxHOP8AeQ4rhOtBnmKCYfgq0ye1a/g2GWtwyfMkmN4O4NZ/i6jauuN8pJJB9D0qbFZQCJ50am2s8RWbfV4pmetHcNeSleo77RS9d3oJJA3pmyshES4JBoNijjmdrL2uxultGOIccDe24MfFc4gsNOoKCCIn+xpSzIUpuCWiQOf36Vbwi6E6nVT79qsal2ge/uNVaDeoZZoDGMlaBJgUoZzzkpX9FowP1KH8VbYuADA+kzS9jOV3AS4jzJO+3NEQ+jE6wgvIsnDeWCbT8yVDTr0R+qSCZHfgz2270LtrtTZIE+1es3qkwNJMdKPM4Z4bBfcjW5skdgaliAOZtNcKxuUxYcuiV6k7GrKLt12G1OHST14rm/sfDX6Gjlq2w0026lQW6SdTZGyR0M/5z6VO4cGVpUXDyHuXMruWdu+tN6guo0HSEz9W0TBBG0jnahNxiylOICdglQ0ge/71FZYUu6cWQYjf0kniiuE4Cll0LeUFEHYevrVSRmUt1aoWU8mbJYPy0knnSP4qre5gTbnWdwOR6Um32ekNpiaWb3GVXchSihEgT3UeJ9ANyf8Aei7+JiJWf3NLv4l53bvNKWwQlO51d/SkixtFKSop+o8HtRXE8vaQkavOeUdY77Ufyrl5RWls6RqQpcq2TCdyJ6mqWWkDK8mXZxjAiC5bLZ+rj+at2mOBI43pizO2hxxKAOIJiumcItkJHithQKTEGDMQDPYGh+dHA3juDDRet7spUpZJBUkg/wDaRBHyK5tgVJkR15968NodpPtHoetWre1IG/eaZGAI1jf11BKVmNqkbaJog4pAbVsJMVHaPaeOagtxxHdN+ry0pKBq1Z2WtUcetdqw5wgmI6xBqO1uyiYqCYZNhYgwqMEDSkKKpBO9MibsJ+nilS1eVqEyQeRRBx6NhRQeJnatAzYEL31mi6EKMHoRyKCXOUrlo+QeInunn5FWbS/g0z4djQ71ICtwYOtrKf2xMGCXtxpR4SoSIEiAO9Un31Ib8Mq8yDpjsetM2Ys9OLUWrc6UjYrHJPoegpTuLFX1qB828nqe9DfZ0JoIl1o3tCuVLQqUpyW4aAWUuRCgVAQEn6zvwKtZkdS46nw/LzKBs2OxQDuAR0PahTGGODdJT021eb7HeubwOJhTgIPegk+o5VfVwM8x1snHsPS6FKQFqQhQSAFAg7jccbV28pF00FE7n6vQ9qTcNvHFK0JnzbEx0pnaa8JoI6kk/f8A8RUjKiJfxF0IAX92ZQTgyEpPzUeH3ikykGr10SEx3oFfoU2ZT70EfLkxUorMoaD8S1hwlXfmo0XBO1XH8W1tlspElQUT12BG33qXD8HKulFJAHM1WfxL8TxLVm6owI4o5bYqUiD+9S2GC6ESeTVW9tqWe9c4nm728jkz27vUEbISFE8xvVa9bU/DaT9Ake4qBpBKpP6aF4hiCkSUmDUqCzRypNtePuEGm/HHhKT5htPaq2LYD+XgKdBB7fxVGwzI4lUkz/Ne3wduDMH5pgJt7OIwimsfBo25ZU2lqBx1PU1SxlJUrySQKhwbClNoGonfpVlzEkJlPWoLL0BB7VB3QczlV58koAUY4J/j1psssp+CUl5AhLafITGpZHnWqR5ROkd47RQVN482NTalJJISkhKj/wBxGkEExA3/AOamO7zm0pQhbqjGlILSzK90nUY2IBEp9T8kA3LzA2gmR41b2jawFI0KAlsIV51J82qUKOwBAPyYneVXE74qABOyRA9KK5hxNJADSVf00+RS2lnziN/pJAAgxESO1KeJuaQSAZP6dKwB3AKwJAPHpFCendgiKke5GzfeclRk8UTw7BFXJClqMHaJiB6Uv4evUZVTNgmK+CoJPShagMg+HcImM8z7HMlm2R4zayQN9B5jqZqqm7RAkiSKaMWx9LiVExvyOm/YdBWe3ODqUolAhM967S2s4Is4/MLu29T61sluzpSVaRqMdAOT+9FcrWLar1ptZ8hNDMPvltK1IMEgg+xEEEHkVLhr5S+hQ5CqeGJoNwuRNCzDZpTdFDY2Snb7T/ntSpd2CSqSmDWiZbYS68txYlRkenFU814Y2kSBFQ1ZPzBmOzsG7iI2gDpVS7eg0RUN6E3YlRqobmNVfmV3bo9KIF1X5dZOriAR0Mjn0iar2DAJM9qasrsJIEgEdjx9qFbb4xmXut2kYEUcIWgKBWJT1AMfvR3Ell9SEpOrSlIPACR29e9Wc65eZYcSWgUBYkpB8o9geKH2SAlKSOSOagMG5mh/NhaMqOcQk/dj85uBCUpSPtzTn/wlC2JcSNKoUjYEmDBg9PY1nd/+lf6ht8UwWWLOJZMEcR96U1IPkDjszCMmdeQiQhKUj0AFUPF1LHvVVTxJqexHmNNWk7cy1Iy89xp7cAdBQ382CNK+Kuu7mqFw2KCRgZl7Wy0ltsGaJ1BXxR60CUgdppZtFkKoleXag3tVX3MsMrEocmMDl8DsDQfErwJmSPilNeIuBR8x3oxh1uHXEBcmoGlH7iYPwjiWbfdG3U1ErLfiKhZid4otiVmlI8siCOPUGmDL9qmAYkxyaJkoMj3GAYuWeV2WlAaZPrRk4WkQlKZPPoKY1WSJmKoXPlWoDbahliTzLf4RcxxkMlB161clI+kdv70o3tyfF8xA1ftTJfCV0q4wka6ZrPMow4l7/wCQaPIlSoG2xI9+PYfauFYtpcSdazq8x8xjWTMx39aVm1Qo0dy9apdUoLk6RIo5p3cSh+Sxhzbj4LQDBcQmEx/UJMxuZHftQ2yxls26w7qccOySpRKUg/UYPUwPtQLFVlKykbgd6qh3WQDG/aoWohcGLBOJ1aMOOOEN8fsKYbXLLpO8qP79eIojgTaS4SEpQD0SIHxPtTrnKyTbOaWpAKEq53kp33pK7UuHwvQnEcTK7phxtYCiIB+fmnvLYwwsD80t9LknZCQUxtEGD60j4sZPzVL8yodaLs8igyR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8" name="AutoShape 2" descr="data:image/jpeg;base64,/9j/4AAQSkZJRgABAQAAAQABAAD/2wCEAAkGBhISEBUSExQVFRUVEx8YGBUYFhUWGBoXGBceGBgZFxgaGyceHBovGRoYHzAhJCopLCwtGx4yNTAqNSgrLCoBCQoKDgwOGg8PGi0kHyQqLS81KiovMCwsLyssKiw1LDEpLC8sKSwqMCw0Ly8sNCwsLDQsKSksKSwsLCw1KSwsLP/AABEIALsBDgMBIgACEQEDEQH/xAAcAAEAAgMBAQEAAAAAAAAAAAAABQYDBAcCAQj/xABMEAACAQIEAwMGCgcHAgUFAAABAgMAEQQFEiEGEzEiQVEHFBUyYYEjU2RxdJGSk9HSFjM0QlJicjVzgqGxsrO0wQgkQ6TCFyWDlKL/xAAcAQEAAgIDAQAAAAAAAAAAAAAAAQYEBQIDBwj/xAA1EQACAQMABggGAgEFAAAAAAAAAQIDBBEFEiExcZETFDNBUVKx4QYVImGBwULR8DJDU3Kh/9oADAMBAAIRAxEAPwDuNKUoBSlKAUpSgFKUoBSlKAUpSgFKUoBSlKAUpSgFKUoBSlKAUpSgFKUoBSlKAUpSgFKUoBSlKAUpSgFKUoBSsL42MGxdAR3FgD/rXn0hF8Yn2l/GpwyMo2KVoPnCXOlWdF9aRAGVT4bG7e3SDbv9mYZjEdxIn21/Gp1WRrI2aVhjxaMbK6k+AYGvPpCL4xPtL+NRhk5RsUrX9IRfGJ9pfxr2mLQgkOpA6kMDb5/CmGMoy0rX9IRfGJ9pfxp6Qi+MT7S/jTDGsjYpWv6Qi+MT7S/jT0hF8Yn2l/GmGNZGxStf0hF8Yn2l/GnpCL4xPtL+NMMayNila/pCL4xPtL+NPSEXxifaX8aYY1kbFK1/SEXxifaX8aekIvjE+0v40wxrI2KVr+kIvjE+0v409IRfGJ9pfxphjWRsUrX9IRfGJ9pfxp6Qi+MT7S/jTDGsjYpWv6Qi+MT7S/jT0hF8Yn2l/GmGNZGxStf0hF8Yn2l/GvcWKRjZXVj4Bgf9KYYyjLSlKgkUpSgFKUoBSlKA4H5RB/8Ac8T/AFr/AMa1GZDk5xWJjgXYu1ibdFG7N7lBNSflE/tPE/1r/wAa1IeT/wCBixuM/egw2lD/ADyXsfrUfXVklV6K21/CK9CvU6DuLvol3yx/6SPEXlFbCzrhsCEWHDdggqCHK7EX66Qe8WJNzeoDi1IZ1THQLoWYlZY/4JwLn3MvaHjYn2CrE1I5Zifgp4T0dA4/riOoH7syD31WbC7nG4WXsk8cz0/TugaHy59FHEqaznxxvz/n2LJ5Kx/55vo8n/xqnWq5eSv9ub6PJ/8AGqdVrh2suC/Z5RPsYcX+j5arnwQP/JZn9FH+klU2rlwR+xZn9GH+klRcdn+V6om27T8P0ZTLUtX2lZBjHy1LVvZdk009+WlwvrOSFRR/O7EKvvNbhySBdpMbAD4Is8o+0qafqJrHq3NKlsnJIzbawurnsacpcE2QtqWqaXh1ZNoMVh5T3IWeFz7AJVVSfmNRM8DIzIwKsrFWB6gg2IPvrlSr06u2EkzhcWle2erWg4v7rBjtS1fayYbDNI6xoLs7BVHiWNgPrNdxjbWYrUtUy3DDg2M2EuPlUH5qwY7IpIo+YWidNQUmOWOWzEEgNpJtcKfqNdEbilJ4jJN8TKnZXNOOvOnJLxaeCNtS1faV3mIfLUtUth+HJGjSQyQIsgJUSTRxsQGKE6WN7alI91e/0Zb4/Cf/ALUP41jyuaMXhzWeJmQsbqcVKNOTT70mQ1qWqZHCszbRtBKf4YsRC7e5Q+o+4GoqeBkYq6lWBsVYEEHwIO4rshVhU/0NPgdNWhVovFSLXFYMdqvPkfH/AJ9vo7f70qj1ePI/+3t9Hb/eldV12MuBzte2jxOzUpSqwWgUpSgFKUoBSlKA4H5RP7TxP9a/8a1LcEYcz4DG4VQRJKoMZIIVym5QN01bdPAk9Aa9Z3w+cXnc0RLKhcapFQuF+CW17bC52udql+M+K+VbBYeyiEAM4ABDL0EYGy27yN77bW3213XgreNJ96RpKVXqtd3T/jLZ93k5U6EEgggg2IOxBHUEV6gks1/YR9YI/wC9WHOZ0xXwjgR4j951HYl9rqPUf+YXB7wvWq/FAxcIBdiwAA7yTYAe+q5TpuNWPFbfyes0dNWmk7CrOlLbqSzHvX0vu8PuX/gMR+kRywADgASB/GYo9f8A/d6oNXrhPLZMDmTRyLzHGGYlYe2V1adje247/nFVN8pIiMnMgIAHZEya99tkJ1H3VcqTSm3nZiP7PHKsW4JY2py/Ro1cuCP2LM/ow/0kqm1cuCP2LM/ow/0krncdn+V6o67btPw/RlNqRyXLVkLySkrBCuqRh6xubKid2tjsL9Nz3VHVL5m3LwOGiH/rM87+2zGGMe4I5/xmum/uHb0XJb9yNloPR60hewoy/wBO98F/e41M3zx57IAI4U/Vwr6ijx/mfxc7n/Ko2tzKMuOInjhU2LuBc9AO9j7ALn3VLy8TGIlMGBDGNgwVTK4H70khBNz10iwHS1VW2tKt5JtPi2eraU0xa6EpwpqG/dFbNiIHCfrE/qH+tSvFP7divpMn/I1buCzRMU6pitAcsNGJChWDX2E2kAOh6aiNS9bkXFaXFP7divpMn/I1b3RtpO2qzjPwW0oPxJpijpSjRnSTTTllPu3EXUzw8eUs2L+Jj0x/30t0S3zLrf8AwCoapfOzysNBhh1I84l/qlA5an5ogp//ACGsrSdfoaDxvew1vw5Yddv4Ra+mP1Pgv7ewg6m+F21tJhT0xEelf75O3Cfew0f4zUbgsukl5mgX5cZkb2IpAJ/zFYYZmRg6mzKQQfAg3B+uqbTm6clNdx7Rd0IXdGdvLvWOGd39nqlS3E0S84TILJiEEygdAXvzF90odfcKia9ApzVSCmtzPnytSlRqSpz3ptciVzz9mwX9w/8A1MtROHw7u2lFZ28FBY7ewVLZ5+zYL+4f/qZa+8IzBZnvIsRbDSqrs2gB2jIXtd25qkXUVK6km8fU/U9t0VVlR0PTqRWWoZx447iFdCDYggjqDsR7qsGBxRxcTQSnVLFGXgkO7FYxqeFj1ZdAZlv0K2GxtWHijHLIYV5nOkji0yTdrttrYgAsAzBVIXURvbwApwdtihIfViikkc+CrE3X5yQvvFRRk6NwujeduNnecr+nC+0XKdxDVeo5Ye+LSImrx5H/ANvb6O3+9Kowq8+R/wDb2+jt/vSrlddjLgeKWvbR4nZqUpVYLQKUpQClKUAqNzHNTG4QBb6b3YtvckaUVVJdttwOl1632kqVKaW8hpvcVPhPMi2MxsTXBDpIVIVbFowptZiSLKnW1r9K53n2RYlMTKGjkJMjEMFZgwLEgggb1i43x0kObYh4naNgw7SsVNjGlxcd1Q2L4ixUotJiJnHgZHI+q9q2ktHutiaeMpehXbucKi6OWcxb9Tbw+AkklEKIzSN0Qdff/CPabVK8QZLHhEELFZMUy3cjdYVO4VfFz4noOgFwalsh4rwWBy4GABsW4sylTfX4sbW5Y6gA7/OSRUcSX5jmRizliXY9S1+1/nWFVpK3WVnOcJvf92vt/mTGkoWsVKDzN/lJfvJDtK6sTdgx6m5ub77nvrzHiGXof+4+o1Y8Pk3ncZjjt5xGCUXpzU6sg/nXdh4gkfuiq3JGVJVgQQbEEWII6gjuNampKpGWcvme26Fu7PSdpGpCEU8bY4Wx9+zw8CQw2br0lgjkX2DlP7mjsL/1Bqu/DuCiOCxrYMvKJYNDQtp50TANbYbSKbncWO3Qm4HOI4mYhVBJJsAASSfYBXTOAuG3wBbHYt+QvLIER9dgdzqUb7WuFG9xc2tvk213X1lDLkvB7TXad0To6FF1klTn3Y2Z/H77jm1S2erqw2CkHTkvEfY0czsR9mRD76x8R5jHPipZok5aO9wvf7SfAk3a3des+TOs0T4N2C62DwudgswGnSx7ldezfuIQ1YtI0ZV7bYtq24KD8O3tOx0jGc39LzHPHvNXhbGpFjInc2TUVY+CupQt7g1/dWDMMueCRopBZlPuI7mU96kbg94rWxOGaN2R1KspsVIsQR3EVI4TifEIgjJSSNfVSWOOYL/TrUlR7BYVX7C/6q2pLKZ6H8Q6AlpXUq0ZJSSxt3Nfg+5LkrTsSToiS3MlPqoCf83PQKNyfea8Z7hFixU8S30xzOgubmysQLnx2piM8mneNZGGhXGmNVWONd+oRAFv7bXrNxV+34r6TJ/yNW+sr53VSWzCSKBprQfyqjS1pZlJvONyxjdzMWQ4BZsQiPtGLvIfCJAXkP2QffatXNswaeeSZti7lreAPRR7ALD3VJ4c8nAySfv4huSn92lnmPvPKX7VQkMLOwVQSzEAAdSSbAD31p9MV9esqa3R9WXL4LsehtZXMt83s/6r39CzcHZ/hsMj83m6pHUMERGDQhWDRks6kai2/wDSKrMgGo6blb7E7G3dceNqnJuFAjFWxeEDKSCNcuxBsRtF41pZnkbQokgkilR2Kh4mZgGUAlW1KCDZga106VWMFrRaS+3iWK1u7GdxJ0aqlOeNmc7l3LgbmHPOwDL+/hZNY/uZSFcfMJAh/wAbVD1v8NY1Y8QvM/VSAxS/3cg0MfdcN86itfH4NoZXif1o3Kn51Nj7qsehq+vSdN74+jPN/jGx6C96aK2VFn8rf+mb2efs2C/uH/6mWoSpvPP2bBf3D/8AUy1k4MWMzyc1S8Yw0pZRa5Cxk9m/Rtrg+Nq0F1FyuZxXfJ+p6BoisqGiKdWW6MM8iCjUEgE2BO5tew7zbvqx50FwqnCwgkSBWec2+GT1k5YBIWG+9rkkje1rCIznLDBKUvqUgMjjo8bbo4+cd3cbjuqQyidcRGMHIQGBJw8hOyudzEx7kY9D+61j0Jrt0fUp0a66VezMX4joV72w1rSeze0v5R/zbjvIerx5H/29vo7f70qkzRMrFWBVlJBBFiCDYgjxvV28j/7e30dv96VbLrsZcDx+17aPE7NSlKrBaBSlKAUpSgFKUoDgflE/tPE/1r/xrVdqxeUT+08T/Wv/ABrVdq10OzjwXoVSv2suL9SW4Twokx2GQ7gzrceIB1EfUKms04UxaTunJkftmzKjMrAnYggW6fVVWwGOeGVJYzZ0YMp67jxHhXT8P5WHSOOTEYfsy69OhtyEsL2buL6h12099a3SFtOrKLic6dOjVhq1G1h5yOGeD0w3w+NYI5U8uMN2wR1YWNzJ0sFuRfxtaAfyhQS9rE4CGeTpzCVUkd2rsHe3ht4AVt8B8QT4rH/DOWCYeXQD+6GKkgHqe4XO9gK57S3sYLNOos7n6mVG4lbQi7ZuO/i928uL+Ul0BGFw2Hw1+9EDN9dgPrBra4ZzKXEYXM5JnaR/NQAzG5AIe4XwGw2FhVEq5cEfsWZ/Rh/pJWVUoU6VP6FjavVHCFzVrVc1JN7Hv4MptKUrNNeTEeeJKojxcZlCiyyqwSdVHQaiCJFHcGG3cRXz0Rg23TGFP5ZcPICPfGXBqIpWuraNt6z1msP7bDf2XxFpCzhqU55j4PbyJmPB4GIhmnlnINwsUXLBI8ZJTcD5kNR+Z43nTyzW08yRn03vbUxa1+/rWtSu62s6Vtno1vMXSOlrrSLTuJZxu2JYLFiMdgJY4UcYocqIJZOTpvcs7bm+7sT9XhXnBY7A4d+dEuJaVATHzOToD6SFZtO+xIb5wKr9K6no23lLXa25zvO6Gn7+FHoI1MRxjGFu5AmpXKcwhEUkGIEhjcq4MenUsiXFxq2sVZgfdUVSsyrSjVg4TWxmrt7ipb1FVpPEluZM6Mt+W/8At6x8SZjFPKskQk/VKrGTTqZkXTqOk23ULf23qKpWPQsqNCWtTWHxM690vd30VC4nrJbdyJ1cdg5IIEmGJDwoyXj5WkhpXkv2t79u3ur3hsdgYRIYhii7wSRjXydPwiFbnTv31X6Vwej6Dn0jW3Od/edkdOX0aHVlP6MYxhbiYwmYwPCIcUspEbExPFo1KG3dDr2K6rMPAlvGvujLflv/ALeoalKujrerJzlHazlbafv7akqVKpiK3LYTfEmZ4efltGJuYF0yPJy7yAbKx0n17WBPfYE79Z3yP/t7fR2/3pVHq8eR/wDb2+jt/vSudeCp27ityRg0qsqtypy3t8Ds1KUqtlkFKUoBSlKAUpSgKnnGWZQ07tiOTzSRr1SFWvYWuNQ7rVpehsi+T/et+eqzxHlxnziSEX7ci3IFyFEaliB32UE2rRxfCkiyugYAByo16la3JM4LC23YHTx2qesVVsUnzK/Uup60sUotKTWS6ehsi+T/AHrfnr4uDyt1RcRLhpBFGscYEhUBVvvs3rEm5+YdepqWL4OYSFI5UNydAbWGZVCl29SwAv3kE2Nr16j4QGqINKoVnCM127TtNJHpjGi97Rtu223XenWavi+ZHWKmcdFEu+WR5Ph35kL4dG0lbiUnY9Rux8K1PQ2RfJ/vW/PVLThORukkd+ySpL6lSQFlZuzptoBY2JI8L7V5bh4GfDwxvr5yK2sA2sWYMVBANgq3sRfrUdYq5zl8yOt1MY6KJdvQ2RfJ/vW/PW3g0yeJJEjfDqsy6ZBzT2l32N29p6VRZeDn5roHVQHVU5gdWbXGZEuApsdKm97WIIr43Ch5YIlQuzdgdvTIphWVdPYuGsx9bSOlHcVXsbfMlXVVbVSiXD0PkXyf71vz09DZF8n+9b89VLFcGSAkq6BdVlDN2iNQQnZbesTt1sDt4k4NJVvhoy110ka9JGqRZCSUB7PKY+0A2vcXnrNbzPmx1ipnHQxLb6GyL5P96356ehsi+T/et+eqRi+HtEKOHEhkkVU0X0lXVresoIa62ryeHu0458No/wBY3wtkbXoCn4O5Oo9QCNib06zV8z5nF3c1/tRLz6GyL5P96356ehsi+T/et+eqLj+GpIY2d2S6+sgLFgOY0V/V0ka0I2Nb8HB5MWHkYuBLfV2bBQUZ49JIsbhDfwuPGnWavmfNkq6qN46KJa/Q2RfJ/vW/PT0NkXyf71vz1UsVwW4LFJEK7adRKluyrNbs22LbX3Pdc1i/Q+UmyyRM2qwUFwTaYQE3KAWEhA63tcgU6zW8z5sO5qLZ0MS5ehsi+T/et+enobIvk/3rfnqqYDhJGUuZlYEApy9Y1DU6n149jdPCtR+FpFBZ5IkXTq1kuQUJVUcWUnSxcAbdzXtanWavmfMO6mlnool29DZF8n+9b89PQ2RfJ/vW/PVEzDhySLTdkctM0VkLGzqxWxJUAXIuATexBtW7+h5KjTLGSGkEjdvQvLMa29TUW1OR0taxp1mr5nzZCupvK6KOwt3obIvk/wB6356ehsi+T/et+eqRl+SxnmiZnBjlSMcvS92dmW+57Q7Pd1vWaXg2VbapIRd9O7kbGQxh+lrXF7Ak2I2p1mr5nzZKuptZVKJcfQ2RfJ/vW/PT0NkXyf71vz1TIuD5S2jmRhzeyNzASol5WrdNhr7jY7XtXz9FW2POh0kDtfC2u7lEH6u9yyv3bBbm21Os1fM+Y61U/wCGJdPQ2RfJ/vW/PUrw7l+WJKThOVzNBB0OWOm4vsWO17Vz7GcI6IlcyaLC8pf1Ussd7aFLHtyadgalPJzg2izKWJ7akidTY3Gzp0PhR16j2NvmdtK5l0sYypxWXvR1GlKVBvRSlKAUpSgFKUoDmPE/CuOfGzywxnTJtqDxrdSiqw3YG2xFaCcL5sFKBZApTQRzY7FRey+v07TD5iRUlxT5XJExrYDL8I2Lmj/WEFtKkesAFFza9iSQAdt6tfCPEsmJwnPxMPmrq7LJG5I0lD1JYCwI33+s1w1EayWjKcpOWtLb9/H8FFHDecWItJZm1H4WPci2/r/yr9Q8KQcN5whuqyL80sf8Rf8Aj/iZj7z411SDGRumtHVk/iVgV267g2r559Ht8InauV7S7hfWtvvaxv4U1ER8rp+eXP2OWLw3nAVVAkCqQVHNj2INxbt9x6Vjm4UzZ31sjltBTVzYr6DcFfX6WJFvbXVTmUWpV5iXf1RrW7W27Ivv7q94rGRxrqkdUXpqZgov85NqaiI+V03/ADlz9jk68K5sAoCPZfV+Fj2tqAt2/wCd/tGvacNZuEKBZApXSV5sdrBdAHr/AMI0/NtXVziU069S6TvquLb9N+leRi0JIDrcLqI1C4U9CR4e2moh8rpr+cufscqPDWb2I0yWLBv1sXrAgg+v4gH5wK8rwtmwtZZBY3FpY9iGZgfX66mY/wCI11SHMoXAKyRsCbAh1IJHUAg7ncbV9nx8SMqvIis3qqzKpb5gTv7qaiHyun55c/Y5Ti+FM2l2kR23B3li6i4Fu33An66zegM51h7Sagum/NjvYm5/f8QD84Bq55Pn2LkzHE4eXDqmHiUGKYOCXJtsRf2k7W02setbEGeSyZg+HVYhDFGCzlwZHkbfTHGDsgFrs3fsB3hqIfK6e/Xlz9jncnB+aMCpjcgixBljNwGLgHt/xEt85rIvCubBiwRwWABPNj3CiwHr9wFq6vJjI1vqdRpF2uwFh4m52G4r1BiFdQ6MGU9GUhgfmI2NNREfKqfmlzX9HJxwxm9iNMlmIJ+Fi6gAD9/wVfqHhXn9E8166HvvvzY77vzD+/8AxgN8+9XLyicc+jIYmSLnSzTCOOLVpJuCSb2PfpHzsKyeT7jdczwZxBQRMkjRyJquFK2PUgbaSD08fCmoifldPzS5+xTpOHc4Y3IkJ8ebF3XI/f8AafrNYoOFc2QhlSQEJoBEseyXuF9fpfe3jXWDi006ta6emrULfX0qCxnHeGjzKLLW186WPWGGjlgWc2ZtVw3YO1u9fGmoh8rp79eXP2KJieFM1kAV0dgGLWMsXrEkk+v1uT9Z8azNkGclgxEhIBAJliOzWv8Av95UH5wD1q957nkseIw2HiWO8rkyPI4UJGv8K3DPIxNlA8DewqaedQQCwBPQEgE/MO+moh8rp+eXP2OS4XhXNoixjWRC/rFZYwT1NydfXc/XSPhfNlVVCOFU3Uc2LY3J27fiSbdNzXVsNjo5L8t0fSbHSytY+BsdjXxcwiMhiEiGQdU1LqHzre9NRD5XTX8pc/Y5evD+ci9hLu2o/Cx+tcG/r+IB91Y4OGM3Q3VZFOnTcSx+rcsB6/8AESfYa6tJjI1vqdRpFzdgLDxO+w9tYzmsOlW5selzZG1rZj4Kb2PupqIn5XT88ufscui4azddOlZBpFh8LHsCApHr9LKo9wqa4E4axcGMebEIQGjYFi6MSzMp3sxN9ib1e8VjY4hqkdEBNrswUX8Lk9a9JOpJAYEjqAQSPnFTqnKno6nCanrSePF+xkpSlcjZClKUApStTNszTDQSYiS+iJC7WFzpUXNh3m1AbdK5/lvlyyqaVY+a8ZY2DSRlVudhdhe2/edvGugXoDhGT58uRZ5jhjo3EeKdnjmC6uyZGdSPEENY2vZlG1e/KTxXHmEWAxFplyw4tkn2IJ0MgDMFvbs8zSOvXvrteNy6KZdMsaSLe9nRXF/mYEV9OBi5fK5acu1uXpXRbw02tb2UBwThzlDFZsMtLnLvRsuq/M0czk7W5navq12vvbV3VucAcGYc5DNmD6nnXC4pUJc6Y05ciFVTpY6nO/exrqHAvEuCx2HkOEiMcUcpjZDEsYJsCSFW4sQR7fECpbNsoWXCTYZNMYlheMEKLKZEK30i3eb0B+ZJfRfoWIqZPSYk2/W+rzT6v/p6NG4tvq99W7igoc1wYz0yDDeYJb9Zp53LHN1cvtaubqvbf1L7V1bgvgaLBYOCCQRTSQatMxjUMNcjSdkm5X1u41YMbl8Uy6JY0kW99Lqri/jZgRQH50wxf9H80Cazghi4/Ndf8PP7Vr/y8q/dfV33qb4m4RXC8ODE4fmNLiYsOcVIXZiYmUNa3RUDlBt3AXruEmFjEejQugD1NK6bDcAL0qB4G4wgzTCtLFEyRrIYSjhN7IrdFJGmzgWoDiUoynzvJvR2vV51Fz7822rmRetr7PMvqvo2tbutUnA2AOdZj6a183nDza/Ntp1to06P5OVpvta9d0gyfDxqFSGJAralCxooDd5AA2Ow39gqvZRxFhMfjsTAcODLgXC8yRI231MLxndhupPdQHOcOZ/TGfebX5/mj8vT62q6epbfV4e21UlPM/MsGcCZvTHnPb083Ve7W69jry7W36376/UiYZAxYKoY9WAAJ+c9TWGPKoFkMwijWQ+tIEUOfG7WufroDjy8OQ43ivGQ4pdaeaozIGZVZhFhwA2kgkAtcDxCnuqT/wDD0xGGxkdyVTF9kXvbsgf9hUjj/Ldk8OJZRrka+lp44lK7bHtkhmGw3AI22vXQcJDGFvGqqG7XZULe46mwoDi3HmZ4jF8RQx4SDzo5cgk5WtUHMursxYmwsxhHzrao/hTE4iDHZpgJ4ORJj8LLJHh9Qe0pR2VUINiCrOP8IHdXeo8LGrF1RQzdWCgE9+56mvrYVC4cqpcdG0jUPmPXvNAfmXGcQQScN4bL0Yti1xpJhCtqsWkII2sfXUWG9zbxq5Zxw5B+lmCjeMWkw4lkGpt5USUhuvcYk2G3Z6bmurZrBhsMk2NMEZeKJ5WdY4xIQiFiA9r3IHearP8A9UsD5thMa8Mo86laKO0aO6lXKEsQdhfuBJN9gd6A47jPMiuaHNTL6TErcm/M9b93Tbs6b29bbRp01N5xhJ5m4eixhcPICkl2KyGNplVQW9YMYioJ67nvrvOIyqCR1keKNnX1XZFZl+ZiLj3VmkwyMQzKpK+qSASPmJ6UBwzK8sbB55m2Gy8FCMtcwxqS3whjhddNySW1s1r9L1TAcF6Pw7YczemfOu1p52u+trW/dv6lrdrVe/fX6mXDIHLhV1EWLWGojwJ69w+qsKZVAJTMIoxKesgRQ5+d7X/zoDjj5BHjeKJYcYoceYo0iBmVS4ij66SCQGNx7QD3VSct4fgfhvFYtlLTQ4xY42LNZUPK1ALfTvra+3h4V+nxhk169K6yLarDVbwv1rwMBEFKctNJNyulbE+JFrX2FAcB4inhfH5S2aFzgmyyJr3kKlzESxJTtX16NRG9tN9qn/Iv5v6WzHzXV5voTlatV9Grs+t2tNul97WrruKyuGVQkkUbqvqqyKwFthYEWFZY8MisWVVBPUgAE26XPfQGWlKXoBSlKAVXfKL/AGTjvokn+w1Yq1syy6OeGSCUao5EKOtyLqwsRcG428KA/MWWGTGxZblcwiw8LO7xYkqS765ZFKg3sDr1IF2uQt+6rnmuf5jjcwx0MTY1UwZMcSYSSKIKVLKJJy5BdSVvb29R39JxPkwy2TDw4ZoLx4csYhzJQyl21NZw+ogtvYnuHhXnPPJdl+Lk5ssbcwqFd0kkRpFAAtJY9rYAXO5t1oDnfE3Fuargctw08hwc2JnaObE3UHlq0YSTUhsBpk1Egi+juBqRyTF4zDcRYfAPmEmLh82ZiGI66JCFksTqcEBrnexXwqwcd8ClsuiwmCwmGlSF7iCVpEIG9zFIsikPcm+o9q5v7YLgHycYiLNExr4SPAwwwlEgWYTu7MCCzOCb+sxuTfZQBagKzlXlEx0OQ4mcSu8xx4hWRu0Y1aPWWFxa9wRv3tepjLc1xuXZpgIDmDZhHjVHMRm16NRsHQlmIXfUCLXCtcV0jAeT7AQ4WXCJAORM2qSNmdwWsBe7MSD2QRYixFxWtwz5MMuwEpmw8NpLEB2dnKg7EJqO221+tri9AcswOOzLF4XNZfSOIiXBSO6KpOpiNR0lwQwQKlgB3sSegrLmPHOOnwGTw+dNA2Md0mxQ7LWjn5KnUCLdnc7i5tuN661guBMFFFiYkiITF3545kh16gQdy119Y+ratXG+TLLpcHHgmh+BhYtH231IWJZrOTq3JNwSR08BYCk5HjMXBn4wEmPkxUS4Nm7RHXSSBIATdx1ud7Fa2v8Aw5f2XN9Mb/hiq25H5NMuwcqzYeDRIsZj1a5DdW66gWsSb9SL/UKkuGuFcNgIjDhY+WjOXI1u/aKhSbuSeijb2UBzrjfNcXic+hyyPGSYKHk69cZ0s7FWawIIv0CgXtsx3qtcP53NgHz+dZFxE0XLAm0izO0rR8wqNrjVqI6XB7q65xX5PMDmLI+Ji1OgsHVmRtN76SVO63ud+lza1zXrKPJ/l+FEwhw6quIQJKhLMjKARbSxIA3PTregOXcPY7OQ+CxMXn0wl0tOs8sDQSRvZicOga6WUk+PTpuK6nx+khyvGCK+s4Z7W6nsm4Ht03qOyvyS5Zh50nSFtUbao1aWR0ja97orMRe++9996uNAcb8kGZ5SmTss7YZZLv5wsujUw1HTs27Ly9IAF9799SuQcRS/pFj8O0zebx4NXijZrIvYhbUoPTZifeamcw8jWUzTGZsPYsbsqSSIhPf2VYAf4bVt8SeS/LsdIsk8J1hQutHZCVAsA1jY7bXO9tr0ByEcbZh+jnnPnU3O9K8vmazq5fm+rRf+HVvbxqyti8wwOe4GKTHS4hcYmqWNtowW1AiNL2VQQCLWO296v+I8nWXvg0wLQDzeN9aoHkXt2I1Fg2pj2j1J/wAhW5juEcLNiYcVJGTNhxaJtbjSOvqhrHr3g0BxnCZhjczizTFyZi2HWFZFGE25ZjKMNLoSAAR2A1i17nqK18PnU+HyTJuTK8evGShtJtcecHr9Z+uurY7yR5VNiXxL4e7uSWGtwhZuraAbat77d+/XetpvJtl5ggw5hPLwzl4l5kvZZm1E31Xbtb73oCjTzY/GcQY/AR46bDwpCrjRuVssW0e40XZ7kjewI76rWG8o+YJw9K/PdphjxhxOTeRYzFzD2jve6kBjuA3sFu3YXhTCx4yXHJGRiJk0O+tzdRp20k6R6i9B3VoYfybZcmFlwawfAzPrdS8jHXtZgxYsp2HQigOcYmXG4HH5TB6VkxceJlDOuq5ILIDdtRLRtfs38Gt1rUlzDMMTJnpGYYiJMDI7xoh/heXSgbqqaUIsOvZ8LV0bKvJHleHeKSOAiSGTmI5kkLatiL9qxAsLAi3XxNScHAuCTzvTER59fzj4STt6ixNu12fXb1bdaA4ziuIMziwWWZmcfM7TTcswmwj0I5UagPXJCm5a5Or2VYZsxxmYZ7i8OMwkwMeEF40S1m02uzKSA4udR1X2IHSr/P5OsvfDQYVoSYcO5eJeZL2WJJJ1arncnqTWLP8AyYZdjMSMTPBql21EMyh9Ow1gGzbWHzADpQHKIeM8d+j+LnOLkaVMxEazBjfRpW4Q9ym5NvbUtxLmmaZdlPnr41pZsaYVA02TDK0byNy9yCxAVdVgdidzY10JfJllwwr4QQWgkl5rIJJd3AABB1XAsBsDapbMOHMNPhfNJYw8GgLoJOwWwWzX1Aiw3vegOX8VYzF5TlEjx5jJi5J5IlErNrMSurszRks3ZbTYHu6jfetLEzY3BYvKIxmsuKTFToXXVfZnjB7WoloiCQAfBrdTbomW+S3LYMNNhVhJinIMgZ3Ykr6pBvdSO4ixrBlfkgyrDtE8cB1wyiRHMkhbWCCL9qxAKiwO3XxNAXMUpSgFKUoBSlKAUpSgFKUoBSlKAUpSgFKUoBSlKAUpSgFKUoBSlKAUpSgFKUoBSlKAUpSgFKUoBSlKAUpSgFKUoBSlKAUpSgFKUoBSlKAUpSgFKUoBSlKAUpSgFKUoBSlKAUpSgFKUoBSlKAUpSgFKUoD/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18" name="AutoShape 2" descr="data:image/jpeg;base64,/9j/4AAQSkZJRgABAQAAAQABAAD/2wCEAAkGBhQSERUUExQWFRUWGBsaGRgXGRwaGhofGB4bHx0YHBoaHCYeHhwkHBscHy8gIygpLCwsGh8xNTAqNSYrLCkBCQoKDgwOGg8PGiwkHyQpLCwsKi8sLCwsLCwsLCwsLCwsLCwsLCwsLCwsLCwsLCwsLCwsLCwsLCwsLCwsKSwpKf/AABEIAKgBKwMBIgACEQEDEQH/xAAcAAACAgMBAQAAAAAAAAAAAAAEBQMGAAIHAQj/xAA/EAABAgQFAQYEBAUCBQUAAAABAhEAAxIhBAUxQVFhBhMiMnGBkaGx8EJSwdEHFCPh8WJyFjNDkqIVU4Kywv/EABoBAAMBAQEBAAAAAAAAAAAAAAECAwQABQb/xAApEQACAgICAgICAgEFAAAAAAAAAQIRAyESMQRBIlETYTJxkQUjUoHh/9oADAMBAAIRAxEAPwCoZbiV4iWEIqFJJVS7AAXf1La9YnkYUOSqwTdTb9PWJcrmrk4VUpDprUVKLeIhtzxaBkB006FRfo3+Y8qSTbpEAnL8w7yYUqACCGA0P1ibMMmlypfeLqWl7uzircWe0eSZAlprUA445jzPM+SaZQekAEmxc/lI45EOo8EOgXBypYeai8sWL2HGp3vxEMnFSBNJPiqABIJtcOzBlApt7e0TYTLlzEEyrAlyljSVaeEkfI/OI5OERfvZZqCmZICdvzVAg+xJaBfsDs2zbEJQAtMsJmKuvcvuCx0Y/O93hPiFAlJUSRuGp9hb23aGmMyYBJUlZbgudnZ/jeJZPZ1S5lUooly0gKClFyCDZ23JD8COjJPsB5hs4KmDESwGASPKXt4tw2x1vDRcpNAJsGf2hJiQmSVqUoKDuCLOOPE1+mnDxtMlVJE2aSmWHolqd5jcN+HS7+kUTCaIxdU1LMlqil76X9HYfOHOEzDWsskg34hYrDLmKlKTS1NkoDNyG/UxbuzWVBCl1XLVJtYB9X66EQzVo5WJsFKly5NZLpXcVea92U2rQH3zrIBSmkgpYWtd3Gjem2sPO2ssIlInpA8KglQ4Be4Fg779YopzFUxhp6Wf1H7ROScQPQxxyxOrXNWSs+W1QJs/FI/aIcLiO7TSLghrv9iIpeAWU1MwFvU/4MNMBgU0KLAnYnzD02+ETXy9iJ2b4PMxKVKdJsXUpJ8TCzXUx1PxMHZThkYmetZqVcmzWANgfUaekVjFzjWyeg0vx8YuHZnDHCoUuZ+MbdNB84pFMokT5lLQJakrCbl0l6SCLBIL36gg+0eYKQmYhCgtRoNkOWQSLtYK+MV7FZgvvu8WawCCpFLgDkOGdmv19YLyvFnvVpvRMZW1r7i+36Qruzi64HtEZg7hZAa6F6M9mOzdYNUMNLxUpQUJig4B3CiClwoa66HmKhg8PXMUB+ENdmL7Eb9donynM1fzBlTQlRUWBs4LXGnDX1sOISf8r9/YKJu2WORh8F/LSgqmaG10pWpanbUF2bgxTMnwwmd2pYqQSy7kMAXYkXApSTYaOYvGOSCkGakFUtYZxq5SXYjce0VnHUrSpEpASlDsfKBoSSdwbgB94s8jathpAGOlSkzZiZaq0hTBunrdtfhBuYZusYJMpCiFEUkAddQQHYjb0hSmZR4Sz+hcM9uL/GDcukklJdnWLH8Rfa2vPSCpOL5Bik3QhTglJSFLJDGz+5f4+sQGYVklIcb7XO+nJjouaZb3qKSPs+0KP+G5aU+Xxchx8hDryF7N78Z+inBJIZQIMRoSQWIf72IhpmEg1aaGBZctRUAA5ewEaFNNWZpQadDjsyoSsRKUzgKSSDve4cbHSOpIxKEi7C7XP7RynCSFpnJQtJSXGobXQxeM2nFSUJc3Fiqzgccj+/SJTnW0LKNLYXnWbp/l5qkv4QQDsSbWO7PHNcBPIJWCxSQX+hPu0Ne0mLIUJQV4UgWGgc2D7lrnqYSziBL1Zy17/TrA5cuxVpAmKzJSlVGkk6sGcXO3xiObOqs/UPEU2US77n/AjebKbd7sNoPFIVI1WkUnnmIklw8ZMkFlObjj5fOIGV1h0Fo6HNwXelM0lUtCQGTuTuo+vET4SSlZDJBbQ9IAxWYFNgoqDaEM3vDTBFMqSFgk1bbvx1jLFqxUCZzNSlqrIS2m5hD3ssqJcB77kB9tI2z3FrmLIStpbuxF36++0ZlmWKmqCUAOzlRsAOsCdNWBs6NlZCJKE+Esl7fVoW9oZ0t2UCkqHmHTQtuB+vtE0qc0sAaBtP03PrG0iYm61u6X16dOsPKKlEcqWOxk7DlToFMzyn8Pqk7/AHaBlYxQkkGyi6lEFrP5WGjmLHmlU2akpFdQunVLDR0/qLiB8w7HmkqlsLjwK+gPF7A/EwkFT+QlCj/01KwhSiEoSQTUscPSHNzt7xHmOaLnFJUQCmwBskJawAGj3gyblYEo1pAA1YmzWB68ab+rI8KHUxBIPtpoD97x3qkNWi79iMPX4mASxI9dPb/EOk4wKmzUnxUMlhYFw9yIpvZ7GLlIxCku5QKQdASS9uAAbNE3ZmYo1WcnxKKjfX7tFV0Gx32rnj+UWklnKWPoQfoIq2T5QvvAlaWdm01B05uD8oadr8WDLRKIeohVXDOAPc/SCMhnIVKAchaCUn2DoI+HzhZ7QHsY9opAkYOapKQ72HVVI/SK/gc5QuWEmWyg7Uk+I3seAOT8YG7X9oZk1KEBTpTdYbUi2vpdoT5Xi1S5gWlgz2IqBqDFNJ1cEiAopqxVFFoyfCqmLIKUmk3dAqe4urj9YN7RZoEqEtJDpAYe7E+m0LcozGhBKyynZKlKpSCS1ydBcm8KMeZn8xMM1ASth4Q5ToLhyfCfNwxhvQ41xeElJHjAqXdKpTMXcsp2PF7wPkPhcvdKTp8oFw2UTCtCan8IWHLVJB0T/q1t0hrlEjxqCg4U6S1imrf1BY+0RfYAjs/MKxOmtcWYDYXJ9oJm5eZfcYiUtK+9QqYDT+Q3QQdSxubaHpEWCmIlS5iSFVKfy72Lj5GBMPjlFMlCTaUCACbVF3236+kB0gKi0TZYmKSlgUzQCS1gEkm13fT4xk3snI7tgpTu9Tgno4Daa+8ASsSzVMFfBhwLs3WClY+oUhaU9Xv7CNmPGmraKUis59kRw0srUyidFbG9gBydxACswCKWJALKceKlrBgeru99YsuerBwsxClhfhJS4u6eOdNuYqmHwzylh3VWCzWUyV+IAMWBU4A5DxOeNRYKp6CZvaXEUFQAYFiSC19IMy3tOTaaEqJ0bWGPZ/BBeE8dKQVFtAC1h9DC7DYNMpdSACPnEG10epBTpOxvMwSZssuBcWitYPKCmWqZfvLgXvxbmLOidUI3lYF0l7XeJqbSos4ptMSZepRp70t3a3FW1rgHVna0Le0GcBbJSm76lRNuj6PFlz3I1GUtUsPZNubl/m0Uafl6jKWpQIKSEgMfU/WKQrVnm+Y28hLLYhj5uWN+A+8D4tb00iwcWu5/zDHLMAFguDtdwALan9oXmWXI8zGq36tzx1jSSfQJNkqHnYaW3+EYqV+HVtybi2g+9o2WlyXfXf6ev7RpJlvYKvd3Hppzf6QbJt60bzEEM/lJZ2s0bImJAYAHqY0Ri1sxF0hv92v06QLPxCgogaR1WLTZZJOFWspelIVoqYWSfeDsdIdIuSkWGyQdGTuep0+MB4nJT4VzZgNXiJDqNtuPiRE6sdLq8zhh+Ekiws7WfcXiHD0BAeJlMpgSpmvs52ffh4LmZkvuwUUhwUrpHivq/D2gUzRNX4AUISLkqKib3URv6ARrOCU0EEkk32LaN00gcA0N8BiqZSJbEqcJZ2Oh3g7M8QQAkkh2dzxCTCuZ6FGwq0Hwhj2gzNKZi0kAlm3cejb+sP6Osadl6V94tgCFUb3p3vzrGdp8zKZCglVNVgbWA+/nCbszmFKZ7mzAg9S4FusLsxxUxICiKq1AMws1wA7v6QTvQxyGeuaEJmLeoHUAg7sd9LOCIAz/ALuXNKUgsLnyhLHRnBJ9ekS5YkpUnbW241sYlz3AJmJCvxAWPzY/OOSXaOsXScqmUlbgB7pHh9NR/e8HIkqleIPYX9D9/KJsond8QFLKu7RqoXGmpP16QqzjPwqYsAOCKUNZIA3Y6nrBijqPJ08UkqL1O33+se5dmipYJF6mJ9Q4+F3hYo1lI0CUgX2tp19YaYPChUoW3Py/SGZwJjcwVMLKDXNNm9geOn7xPMy0iUVaMXN/vmIJoNZSQ13S7WHw6ajiDJ02qT3aQSRdX36sIWQ1aNsXmVWGkpIA19VXIt9SYjnYZVwFFRGuzJFgPQWgfDykkI8agrxDTygXHqHfTrBeJmFC5Sq28AHqxNiDo4G/SES9HP8AQwyfMaJ0lJWCFOS4L+MEFFuoBB6mN88klJdLpNZVY2IBZvnC7NEqJllBTSwCCCzUvoXA1Opg2Xmq5khUqYHUGIUWL6BnIcM7v6waOPJ+eBkEIYgm+pIs1zy6hpHmGRKVMQpCVBVTXWCXsxASAQHOp066REJTEt4Uasbvy/7iJJSKVDXxgHwlyAX+dtITkk6Bdsu2U50mY4VLBaxCKZjEFtEEqB/3JEMO8kllJpJI2F/hqL8xy/D5EFKnOXUHufCXe9joekNuxy+5VcP1Lvf1izyuK0bseC2r6DpkqYuZMXMUsBRUkUKIS6QWtdmDX1trrFRlIIudLg9Be7fOLZmuZTZalBKfBNFyX8RJLgEG319oTysIVgkJ8SyChKQqo1uAADqDpuX3iSk32JmcLUY+jzDpPdpcVJBBCXKdeSbQyl4sFQCgAG2IPtaOodjv4dIkSwvFhK5xSxTqlD7cEt7A6PrCZH8HwlZKJyO6d3Wk1AeoLH1tDzxX0Ux5UlTK7KYCxjeRjwpTDSK/n+MAnqlyllUoFkqZqm3MG5Yhg8ZZQ49myEuRfMqUksFAEbg6GFXbrApwtIMmqUsAgsz7lJILFQ9NIedkOz02YpMxYKZQvfVfDDjqfnFzz/IpeLkKkzBY6HdJGih6fvF8WHmvkY/LlGTpHzkpWpppB2B8oOoHppCOau6lOQ5Om/66bRb+0/ZydgitK03uQRorgg7j6RRSokhjYfZb6RfjRlkeLnFV39935MRLlFJcHTcRNMlhP6HQX59IiTMa2o/D+8MiRuxpc7H6/wB2jecpT+XYbHgRHSamv169IbqKVF6gl/w8dPLAb4hQSrFKkeEpdQ13G/OoiaUitIMxg2jJA+kCrnBSkqBAD+Lk/U7FPt1h1KwYJBSsMws2h994zNsQWYmUe+T3a3Kki2oY6hoATKEyaBqbvtSettr2/vFkzDBKSvvHACQLt0438R+xCDDz5fiUpQqJJNtyb2P7RWLsZE+KxzL8GgIu2pHXh4hmIMxRUCHKnL6ubmx1TGyMWVoaxCTruTsdbWd/aPEgghZ1HML7pB6DpAUlleCoMaSHGu4Bfpf9YIRPVfvqVeIqAYlW9xxq3tCiSh1gOep9do2xE1allnpBYPckc+u+sDbOaNsvnEzg6rBvTUafGHOZThca8kc8esK8vwfeTGAIFidNPb7EFZ2vugQCHLH79Yon7AkIVTyyxpUwOo+X7wMqRSOSYZFNaASNb/CBllK5qUkhNwAo2HhYF2G/O145Ohlvs8myVU3YAaBtPca+sWTKZCQhq00uq7tbVrsbae8VnEzCpV1AhyzaNzDHA4DvCmpRSim7DXdg9rkCEdrs5bMmSe9Wsh1AkAWLtYbWjFytABoSPXkWOtmaPcIk1IANKrF30c2P28TVBCpktwtJUzje/P3pCuQ8taF2Im0qdJ9+LtuYYYXDoxC+7UyFU8kpUeQ5tY6f4j2eghdPlUQWYXPvqVA7bx7hVBSPHLJIHmSPEVAli/IcXP6Q0ehHoyXlM5EsbsXptYsQTfYv8Y2zBcqVSqta12IS4CR/uHpsOIjzDMZoCalFiH2Dvyz3hHj8WVXOvIGvrFYR5Ow1fYVjs/Uouh02Fne+5EM+x09Uydu4b4MSR0vTFTSR7wThcymyXMpZQTqUs9+rdIs4r0MtDnOcOZWJIVuqoElnB+PWGeQTa10OVX8N3YQtwEmbPlFcxapjP5y7bnXptDnKljByVTCl1Ksh9Sf2GsZsm9Ls3YU0uT6LRM7LKnhZlzJiKaApLugkDWk2cpp219YsPZDsccOsYmeSqYARLQXIQz+O531A2qO+jjsDks2Rg0nEkGbMUZpGpAWEsDbUcCwsIMxeLdZfq31/tBUaVMz5GpStIMwi1TFXNhr9/epiHtROeQtCS1SSH9fTaJ8ocSg+tIJ+ESqkBYZQdz8iDDkzlGVfwz76l5oHJQkq+aqRHRcg7CYbDAEJ7xY/Es1N6BgkfB4cYPLUp2Po7/EweBHQxrtjSySZ4ExtHhMexckL88yOVi5KpU1LpUNd0nkHYx819reyysFiVSdwWHCgbhQ6EX6XG0fUkca/jvhKZsicNaCktqyTr7VQJq0CSs5RiMAd/fr0EaDDpUHdluw4DaRIMWKQVWD6n1062+seYpICQxN9NvsGM+ydmEh/HYmkW6nUHix1iBS3JJt046RNjGJTYiliRxoW++YWTJqySX3PEPFWEsGDIH4HIchyfX9j7RHiMwWJqEoLNcjQe/S0e4LFJSBdRtoQ5jbE41CTUkBkikDe536a2iJ1aH+X5oVVJN6Q56D1P0gHE5RhyvvPwquGUyXGv1e5+sAYXDCaVgJVRa+jnl3Z+nEOVZNIkyAV7nysSVHYACwUem0T66FS+hdPKAyZdITchuDrc3JjSctpNX1gzMcsCaCoLl1WSD4gyW1AYjoL9YyfgO8lhIPhuXHT1v8AKOg0MLMNNZJUaqi37M8HTc5KUJlS5QqIdSvMVDqG1/aPMsyvvFd2laQQxLjQPvbWLFOyxEsApAAHF3I3gSmjnrQowM5SEaJStRuxAt+/uI0zfLzQZqPElgaS5V1a1w8MMRIdKQTRXUCo6W3b6RplGZqkzZcsSlLlqACXZRVZ77A9NhZzrElKnaHir2yrYlSvDNtSrdNgCNmax3iKUQpVk1qILuHAdn03f0izT+zwWlXdmrxn+mPCQxNnJ8wfRmPMVyXJVLnrlpCkhRpZdlC9nZw+nSLwyKS0MluvsnlSBUirQkvTZ24vbaCMGCJhQW10BBB3OltIJTgJkuSUzXFRCk1pNgApj4g7Gws4vG+XYBcyZXsUMCTubeL053t1ZXJMpGCc9dA5cqr7tbuySCw8IdrpbYW3vBWHkCYozAzquUaKB3toS/HwjWVgpqll0rCA5Y2AZ+d2Gu8FowALP5VajezMdNHPxhW10NLFyZBi0FaDSGUCDSrzDQ33tYwEJ8yiqkhiEqKCwcuxbqx9wYtByGWpCBooJaoFlG7i+riBzlASlSUupS2eoC4GhJZrlRZTWPpBU1FE/wATqylY7OJi3SsADa17dYWz12g7OwuWvulKqAuklIB1IL9bMYXpQVOBf+1/pHoRaqxOjWVdUSrTYw1yfLkKAC0h2JJuDqNx7w0l9l0TFKSlRT4Sz3D8cxzkkMlZpkGJpQZYd1r24YW+UXLBZSAtMxY8oZCdk8qb8x+TR72X7JpkJCleJZ1PFtBE3aPE0BJGxvHn5J8pfE9XHBxguResq7RpXJpJ8csN6jQK/Q+xhfi8USpI5VaOUzu0qgoFCqVDf+2/pD/s3n5xGJlIWHc6jy+Hxb+mkXgnx2YMiXLR2eQhkDnaJpRaYrowEQ4f/pj0/eNJeIdav90VRIZhd4jxeMCByTYD723hdMxbMoalRf8A7bRHhUmaqr4PtyT16QeXoFDKXNJ3JJ2H7nb4QUh2vEcpASG/yesSgw8QM9jlP8eJlEvDqGp7xDcg0+7u0dWMcs/i5jHnSEinwJKnIB8xtqD+UfGOyOotiSdI5LlXZjv5aitSpSkqKQ6bOz+MEApB2Vfjh8/4axcsEqllQljwqSxTszqfRrtFolZstaiFeEMGKjZ9XBbQg6HiPZGcLllSZqqR+GYrxIJZgVUNTsOLx5bzT/8ACVlGxq1FypISo2bQj252gIS1cCOiLzKcEGqWmcgJpmlBeYbA1Oq1LG1iWGu8KE9oMrYPgVk8mYtz1tMEXjlf/H/A39FdSAoFKS6rO2v+PSC8ky/v5lBshrnf1HV9IFw+Foc30I10JgnD5l3SKEOKvMRrvYdP3ij10cmW6RlyQoJSAEpHp8TzGk4r71JSA6Te4342094hwWMQZKQlTqpBL+mkF5bIIQVvZn0iD+K2FaZpng72lw7LsToGSQddeYKw+GQEggAsDqHPsR+kLcMmtQLGzhzo/T94izbMwykAmwBsWe+hu94kk2qAm7GmRYqVKklc1QqWrUupTcWBLdTEc2f35awSFgi2raaxSZoUpSjW4GpdqdGEXvJpI7oKNLc79f8AEHJHjtsdq3Qb2jxCDhhV4VGwOjOw2dx0EUzASgEqL+LYmzi9w9y7dILznGLXOX4gWAdOw4+Ra4AiLLFlZoIYAEszDa/V2F46KfG/seUeOzTLVrCvLVSo6qKQlw12LA7v0iwyVSMRLqMxCMRLCgkkjg2P5g+hGj2aKorCLQpZqUAfyk36WGz86PE2WSanmJfcEDylWwDswP7trYygv5GpqL2v+zdWMMxbTmWFkAknxXL6uWYcCGM/CESiqSlSQ4CXdvMdCbFLuB/aBcdgzMWSEplMA6SQGAcHR9wefU7H4PFqoEsJZNwVVOllMygFAsd3F2e0LJ9URxu50BTSqY6hMUguKkubWY7ku4a+lrWgjL0lKVUqV4ixCg+npezb/KNE5eVTSUp3ZhoLeaoMAOmjfIzCzyFq7lJUlTaOQSHBKSWYm1jxHO+kLOUk69JkOIzNaFpBUPFxYX9NoybjZpekgobxDYEmwDi5e7acvEOZYZamV3aqgCAlrkj2sLkks36ejCCRITWPEdiSACrVtrbG+3MUVAeSVUR5tlcualIXdYciki5OqfVxZ4RKpkpFyLaMQVONDtu3tDPLgtc8KUCpN6nHKTrsP8RYJ3ZZc8FQKQFWUFGxfdOpB686QfyVLi+hYxc3SK1lk1PeJYggpYt1v8YvnZ/Jaf6ixc6PsIj7OdgpOHNbVr/Mr8PoNvrDLPM2TISA+ug3Mdly8tRPUw4PxrlIIxmLSgRVc2weIxQPcJcX8RIGmwc3MRTMZ3heaphshLufUgfT4xP/AMWd2UopCE2bZvhEori7HyZItbeinTcKqUopWkpULEEfURZ/4dSa8ak/lQs/Jv1hNnePJmFUyaAo7VpPpZ3AaLf/AAzIXMWuliEgFb2U52YAN4RG2Oblpo8vkrpHYClu7+9jFTzvN1YRYmCXMmBRcpQHLOXLdP16RalKDyvUfQwDjcpE5gWsSNdGNzb2LGHCbZJiJWLQmdLNUk+IHS7MUnggguIbVHyywAOdh6DeNsLgky0BCQyUhgP1PJ3iVSYpVISyFEsDeo7kxOhMaoTG4joo5mswPb4xxTt/LnTMynd0kqppSwc/hT8B+sdtaORZ9nEtU+YTMcLWoMFMUsWclNxpZ4z+XPhDonPopeHnzF/0ZiCarBVlFPqhYKCB7GF+NkJQr+WTM7xSgEg+WlRNgS/l9dPe1hQqWmmioJmFnUoEgqLl3AJHz0gTJ8qpmuA5qUe8uNXFr2sCIxRmkuRNFdwqsXhRWlMyWTZVSHSWNgag3vCOZJJJPJew5i/dqZRmSZagpQWJlKkeK6T+IjQMQbnW0DyMgQUggKUDuDr9I145/Hk1t/Q5pL7PzFgqQkEDVyzvuxv8YTYjBMkAaCznUk6k8dB+8WDLM3WkrqJJYMLUjo36RJiJ4BAZS1K/CtZKB6JiTlL2dorM6TSB/p443EPMDjFIwLpBKqqUhVyWvoOkNpXZtU3DzZwlynqHhBUksAamYsTpt8bRPlClplgISEBNXi8/zLalgwtEnmTWx2kIslx1Ula5j1JJKnDJD6AbP0hViMMVrmGwBanVjuC/Nhb9osuLK5yiFy0KABpU3isLk3b04gHAZZLZQnVUkAgpDsz3UndO1obmlbQ0MfJqmVbBzaalABxrvrqDsQYtUvPUkS8OmkUg1FIsS7gDoASPUQsxnZ2iYt3GwCUpJJLFqQrwjW/SBV5aqUQbsQ4LNZ2v19CYeajk9jyxTxrl6/skxJPeKXspRBG7Cw9rQ3ygvQp9qCPa36j9YACzSQQ9tGb3caWf1gvKFBOpAABN7H2D3499o6UdCpcloinYUqpUkiokhm0c2VfWJcDhShRqUz+F+h2uNiON4HkZuoLqYp8XqA30OmkF53j1TCK0JSW0HyPr/aBKLUdjtfGkTnEISpnqSLMkJ8xGrvYf3baAkunFI1IUgjXQpLuGfWwgXCBS5jv+X5Q3wFWpLgklzofboQYKil0CdKFociaAQlgLVEBha1n6mHeHpWhLJQQnYW+kUjE48VHQkhr6jRm2/wAxYEYoycMEkALIctqX0BP7RzinszJNhk5HeroSDS/iO3v0jfH5TKVLZSQUghKW1ALksb/SK+M1UA6SQdw9hs3BLiGEjFKMlleGs+GroGETUEwu46NcR2d7lB7hZUlQqSFsQDw4AsddIeZYp0JqYFtA23ptCXCY6qWZZeqXUL8D0DQzky3lItSQkW1a17wHG3ovizvE9IaLmuClJAVwdTHKszxwXMWrEAuhVIQXBAHvY3e4vF2zIKXLVdlJYuTZiWBaEGNlGahXeJqXcOBd02KS+o49tIVS49jZvIlkVWADHrlyh/SK5a/LMSCQrkFt7tCCbnAUDLX5R5dXHR/vSH2DzIyQuWCqhYexKD/4ks94HzLANKrISpmB0qsLksNPeNMMi6Zm/sWYPDJxCkomKSkob+oohqdyeWG2pLNrHVuxQSAe7SRLcBLhqgB5vcvfl44+cKWqQag7AMXHpyI7D2OXM7lBmopUAAwDPSAASOS0M6tOyuKLk6SOgLxIAB/Kx+DQlndo5hnKMpTIfQgEEixOj/AxmIxJUkjRwQeWMLJywgWhMmb1Fno4vH9zRYE9tKP+ZKfkyz/+VN9YPk9sMMsgd8hKjomZ4D6eKxPo8czx2b7CFk3KJuKQpYSe7TqTv0HMNDPN6YMvj40rWjvCVWjYRVOz+TYcYeUrDpUhNLWWsEHcKKVB78w9lTFJIFVQ4NyPfX4xsUzBRNmWLEqTMmH8CFK/7QTHzRhytU4OgKQDcgX3/Kzh7m8d2/iTmnc4BY1MwhAD7G6v/EGON4fAM6gykBqd25BvqLcRDyZaohNkGYd4JdKtnYoaoBwxfrx+sTTsTKRLQFFSFM9QQDVwQagwaIZ857MkMk6FwG9b63gfOppXSgpSFJ8RJ83QO2l9/lGJQtpCoLk5uglKe9ckaLf1BCnZtQxtv1GuJkz0rUO7Gv8ArVrd6qw+urQnRIYqNBUpJACvwAbF9ugPXRoeyscAkBU8VAXYAj4mLylHGNr2b4GQFKKmIBD6ufjEE9KZmJTclKE+GnR3c1H9Iml4xcuWstemlCQKiz+ZRDjS8adm8CCzrBu7F7uC7dRaJyfGLY6RfMtU2HQGcXP38IEnyES8OAAxUrToLtT0tDD+WaWm34bg8QkzbGkBAcOhFWmpOmupLNGJu46H4voTz8wTKwqlgCtRUkD0UR8dPgYr07Fqod9ddT8njzH4JRCrqUHJBUCm5Lm2gvHicDWkhSglKQCou1WxCbXjYoKKu+zlCd6RtgsStUpRWHszhntdx/f/ABtJx/iSO8cJGigSdmpcW232gpMtPcFZskMzaXLD2faK2pCn8xKS7O3hPVRD2Y2OrWh4qMrK4nOC+S0vQ9xOOSmatKVLUAbqUbaOfCQS72/SJKpRKhUAzMFX2/MBzzCmUsllVJUkiznxJtoCduhjcSkl6SxHLObP9RAcTsue41XuwwoTS7HS6m0e7ltutngVGGNTK8odiANhYPuPWMmKUmhVJluCxDh2NyLv0g3BY8UKSpIdVNyE2G7hnFzY6irSGbaRSM1kfVMjwGKRWkoQobqFTgj4P13/AHKyysoSkA3DJA33JL/BzAuEmNNWwYAOEnYH+0ZJJXMNSjS5CLOGZwLMOL9YD6JuDlGhtKwqJK6qVFKkBYMwXB5KiGbe1tBfSA52b95MUaVKCdPFuAeGDHfXTSPP5qo0hSaX0Q6Rtuo6AmwD6mBZksSzSAoEXNRASp21ALvppzpAj1TL4ksckMcPmE+YoIWkBKrjwgMBrt0P7w1xcwzRKOiy6khPygGTjpfdkygSoggiqlQpe13Z2NtYiy3FpPdla0qZLJCXI0dSS9JTSLaEbQ10iM8Dc3YwmY1MhS5i6lGaQKbAJpZKySOC3ziyYeQkShRpTYa2MV8JWtaVrT4Xsl0u24NKiku3EWDC4dpZdk6kAaDpCqSugT8ZqLkATZglT5ZV5VhSTvezOPjA0zEJRPmSrEVP1SSH/aGmIwIUEhWgIVyQRz7Rr/Kye8VMKXWoAKJOtIYdNIlkp9HQ8SclfRz3OMMszlJlhRUhT2cqZWzb3LxZ+zuSzyh5yDLVpdrg70jS20PUZklD6O+u8C4rPesBztUasfhw7kybLMjw+HulAfk3+D6e0GTM6QjeKtic694Wzc0KjAps2LjBUtFtxXa4DQPCrFZ/MmBgkgGAMDgJk3hI66/AfrFqyzKBJMuY5UUqBL/NhFo4mQn5CXQJlvZlcxJWtw34d/U/tHQOzmBBk92dtPSCZmACV1J8qwDEuDw5lrBGnSNUYqJhnNz2wDKT/KzzKV/y5hccA/3izDCpgLOMvTNQx12Ma5PmBVKIWCVSwxa5LcddopGrpkn9nO/4x5w06TKZRShJUSGsVlg45ASD7xQ8Bm4oKbsRdQBpJcX6OAzHckw07U46bOxKprj+qKkkEUpS5TSagPKzF7wj/l0pKi7XuwF1EgaNfQxCUlJszvbPMwDgrST/AE0hyDapRap9XIKn9ImxOAKkFrlKgwc+IBgSb3D2HFJiWeipCEAWrJIpsRKqsehJHxgyWgqRc0mYkprZwwJLsWPjcnoPWJ8uIKAJZQggJLk8adbcDkwMvEgGwt/tH7x7jJIQTdLi19b7JA+ZLcAQCrOAksHt0ENTkxWM8uy1OIckM52+Vzr7QRPKMHOQVeNN9NQzNZ9IPymUEofyhmHS36CEWZY2SFFdlK2Y1G30iEP9yTj6NNUrOkLz9PcAoFRKXSSdH1BtFGz7NT3iVJSxIILsQHDBttCb7QtwvaYrpllACA7au55Ysz9IIzpKlS0qTcgaHoQ99z6wkcPCSTLyyJ046YqmY1aSp/Gk82dtw3wgWRnRChU5AJs9uguC7RpOx9TkJvx6b/fEDIlv/f46xv4ogpzu0x7jcQDLSkKpQRZla2Dgi9geYFVmFA8NqjoDV/8Ab7vAWXoKidCBo0STsJf71PpvCcEgfknFOH2HIzc7r63bX4RriczULqFQ08qfi9PvAM/BGWQpS0OQ4Sk1a/m2YxulIXoyR8vv946khXJxrYVg8cDSnQizly3pfbiPTjkklSQanLjnq5O4eFy8AXLEW3doZJwxWm6gF7ORSvof9X+rrfmO4Ls2Q8lyjxkv2M8BIrSXT4wlgDZVJex5PX2jwZeUEpWBLUoEJDEaJLvZxckex1tG2EmMgpUKL3IBq9CQ9h9YZ5tZdSQUihKgohSyokfmNwDe3IjO5VKj0HiTVp7atfX7E68EiWtIUuouf9rButT6nTjmJ1y1BNafHS5AYhfiYOFXYt78F4nnYgMCaH0JPh0cNYXa/wBOYiw2Ll1EAgt+ZwXO4Z+el4Z32Y55OMaiv7GGEymYUBSZCRSKlN5ra71Evz13hD2nShNKgtSph1BqYBgXFYB14AFjDdE4B/HUBq6mF7M9TD/5CK1j8LNWoqKCEgbMwHQixHo/MVg7ZFydU0S4PPptQdVLGLwnOBSHVU/Gkc5kygeD8/pDGSVJDBwPvo8LkxpvRpxZmlUi5zs8U1i/r/aFf/EiAGUoO7Brk9AN4TYTCrnLpUopl/iIuT/pAcaw4WmXKSmljOQCEJNhKqD2BuFKDdRf1EJxUFvZVZXJ/FA+Y5gtNQpLpZw4d1XAbnkbbwAuaVECtL6EC9J2ci0GLxKEVKq8dIqVZQBUodeUs/F4BVm4U1TgEqJYgl6WcCyfMSfpxHRTa6HSc4WyeZgVBNZmBgUpI3ch97U6h4xMpQvLdQ3bUe3ES4jGAy0qSphSUqJsSOCEvqQNOYV4LFLQpkBSweNWbakaBi/pHJSq0QlilOI5y/M1VOHfiLvkmcd6ClSS2jta/PEUyXMQf6gSUsEldNxe7to7XZ7XcRdOzUxC1OkgpU1xqH1F9rR0MqT26/syrFJKy99nMSJ0juz55dvbYwfXQbj1ir4SqQvvUkllUqHIMXKRPTMSFJuD9sY3xfJfsRqj0ISpOrgwhxWKVIW0sOp7vuId/wAmHdqeohJjw1Taubxj82bxxTjpiNnLO3OHQnE2QsFbrpDMO8Up2trd/eFyMCJTGYoBbpdLuQxJc8O8X/OcKpcpSkN3ssOlRDljqA+/WObYzDTJSlJmBlkuXufE59DbnmI48v5FyJyVbCv5elSQQKaWdyxcubkWe2vEaZpi1pS4Sfb20Z/gLmA8NjNlklPpp1HpGxxKpSilQdz4SB4WNwbfhVuXe72a9VdgQikZiO9HeoNIsWdJJ5L3sToOIi7p7g2P3xEmdSAtRLMrccvv0Ozc23AhXQvYFukal1aOL1muJXJSgJHiNnOnU63a0V3FZc1GpKn/AMxuRO71phUs28Wo+OgHMPJolpCVAJmKSSFmopDDRLE2G1nJv0jLFLG0r7KcHJ0hdIw7C5AZnOnpvrG+PXXKKQPESwD3vY6fGJcNmqEGaNFksmxTQDojxO4YG7A9YmRJRLm6BRJBqJs3ISGBb9IrKVuqK/iS7ZWMTkS5QBWFIcOHDW0eJJOAXMQVBNTKAYXUSeEgElhqzQ5zbGLNKpaUFCvxEBRABbVbnn4wvxGYzAFIrN7KY+bcBhZh0h4yckhJQ4yZ7gcAqWp5gKLMApkn/tUdPSMx+W1EATUBRsEuSTfhIN9mgCTIUbkDg/RoyZKKCCLKFwQbjr6w1PuyTaTJMVkqhrMQCLKCqxp6o12gvD5ayUkm+7MfhAWDUxBU5KiXUTzq7/WJsbNKLpmEkMAGsAbu+hfiElfRR1xdEhkzFqCZaQsktSz1PYNpfpHWex38I5MlHe4olcxQdSKmlpfZxdXUuB0is/wgR3uKXMWx7tAKbN5rFR2dn+MXvtz2iVLliVJFUyYaUJG5vf0EZM2SafBBxx0VjtTiMIJiJeFw0oFMykzKS4qGyXY2/M/sYrub4+SZaO7NKwk1OkDguGd2vYg9IZyOz8yUkJxIpWoFSfEFKHhKalMSBq730ilZ7k01MwiYlctSSxQdxdj78h9YOKCcu+jUp1tkg7oualLIYWATr+UndtT9HjbD4uUlSTSXBLOq44Py2gOTgQsBjSW8p1HS/vB1Ku7SldKF1ChTBlWFiC99dNXuI10iav6JMdnKJivGa3Sw3A4dQWDqNIgwcyWD4Vd2VW8NTi4LpcEg9aoBzGQUTaSkAgAKZmqZ3YW32gvLcnVNWkSw5J0/L19I6klYHKxnhVr7ylRK1JLXFMwEG4STdRN/C4gvOpSUTVGjzJBSaqgQ3mdg7kEl+sDY7LVSZpClEq1KjqSd+dYCxsqYpggFVNyGe2w+thEa5PlZeWWsVJD/ACrGylFKEpDC6vyhgVEg7uzcaQomzKpyipHiUTStSXepwSy1bWsE7R7luLCFgKSQCTU4pUAoMeOS0E55hUSwyipYWHllCiSmpSiQASXSoGxLG53BiHHhOn7RTxFad9sAl4jvEqBlmYoJcBINLNSVlKANGcaNd+IjMqUWQtMxyzv4aX0JAIAUqm9Wrg3eLB2dnJkJQoKPfeZSX1ISpJFI38vhLKPXWLgrslLxzTkLXJLmopSRUQ40U1n54hZZlF/o1OUMX8lp+znmfZMpABSolAZhopi5BpJbRIDgj3iHKJaxdSU1EhVS/CoAlqXADh7sDdJbUxYs47F4ytX/AFUJDAzFJCVJINnKncHROkBYTDmtBmJHc+Ng5NksqmoJUdgkXdJHEOsnwLQcJLs8Xg1SpImKUqUFEGhIKSSQQlctHlNn10J14Kl4oKlClYE4PUWpCVeYBKSaiS7Etq0B/wAyoylSFgqLOkKCUrQaRSwYqIYu4IfprDjLpyEoT3lR72ssgqKSmkgpZipMxLg+ju+0Jr4/L7K8K7RbeyGdkKMjEAKe1Q1e4AV1LesWxGA7t1yZltSNQWjmEnDlExIkIrC5kpKFKKSpJLVElK1FKS7mzEk+kXaTnUlalJlpVVuWIAfroYbx5yhyj6XX6PI8qMU9D+RnyCnUFX5Rr84Uzp9QJO5eEE7wznHMOsT0b1Gnt9Ill8h+Ri33FnnXaF6y6iOUmKJ/ECUVT1MLiWlwL3Ftt+kXmah3YsWIBhfgezaUmtTrX+ZRJPs+kQwZliTvsFqqOf4fsjiZif8A233OvwhVnfZudIAC3IOlNxbZzf2AEdsThg0aTJSRxFI+dkTtpUKcZyzs1iFBS1JKUhBYNdVtGPxgFeJU99d20fc6cx2cS3U+0DTlYcKNQlPu9LxWHnu3cf8AAas5xmCEywhSSpRSCylK8y7XueNr/GK/ic4WpISVE0kbgny0nTpGRkevCKLroFSrwk78emjn0eH2EnGfKCQHKbADp/a9+I9jInnXxv8AZ0loYysH/TpOvIJYDjaFC8rUJjlRoe5Go/c/ZjIyIRfDr2R5yZIqRSLAkDR766RAvDE6uCYyMjTy0TsJRghwOYFxElQPIZrccMekZGR3YW20Ouz+amWpaZQEszWCixcBL2F2YnWOmdlZYoOKnrCmqALuwe4BO5UL+kZGRj8pUtGjFuNlQXjTj8UuaVFKVr7pBYmyWJsNtn6jiHn8QctmzDKVISpZAXUEtpamx1ILkRkZEXJwmqKJlCopUHCvDqyWVrdyd/0jahatBWh2YgVDTxDe/TcRkZG5SGsRY+UsTlnu101M7FnOxLavHYuyGRokSUsAVqAKjvGRked/qU2oxS9mWUmxF/EHLVCYhdnPWKzhMUdC6CoMydT8mPPSMjI0eI7xKzTD+KJ5yAtNSiqYAb2ul7Fwwb2jWROQlCETB3kl3H5kKfVOjAtdD36G8exkVyLlF2VUnF2hjOwyVUBKbJKl1JUFd8CNUBVwsEkncB3dhF77HZlVhgmpKikkEoLp5s99IyMjy5u4W/RfynyxWC9p5K8QAmwQ5qJ2DWIAvUDcF2teEOY5gJEsdxLE0kF1ulRB8pNAIL2e3Dx5GRLC3J/LoXwo/l1J6QBhJyyqtVThyoilbJfwEJW6gKkpfgJvpBslC5M2YFLSqUpSaSUoX4pgCkB3SSC5STY2AjIyNs+z1J/yS+xymV/KSpqit5imoF0hLpSmplXCme3X0iXJZNJSVEBRGm+pa+4jIyF8feGUn2zwM03OTbCMzIC3v7QTLzALFrMNOsZGR58JtNx+zJe6PJUx4JEyMjISQCKbiAN4r+b9qpcoH8ZGwbd9/aMjI0+Jhjll8iiWmyjZ32vnTxSk92joW+JiupxS28qD1U5PuXjIyPoceKEVSQj+z//Z"/>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6148" name="Picture 4" descr="http://blog.guiadelcafe.com/wp-content/uploads/2009/06/producer10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6" y="2375935"/>
            <a:ext cx="2732914" cy="18451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50" name="Picture 6" descr="http://www.madrimasd.org/blogs/universo/wp-content/blogs.dir/42/files/255/sistemas-agroforestales-de-cong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3808" y="2342600"/>
            <a:ext cx="3312368" cy="18784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52" name="Picture 8" descr="http://1.bp.blogspot.com/-IbMJLWWnRSk/UWanU7T0D-I/AAAAAAAAO9M/IP02xh23LSU/s320/sequia-alimentacion-cambio+climatic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7940" y="2342600"/>
            <a:ext cx="2808556" cy="18782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 name="20 CuadroTexto"/>
          <p:cNvSpPr txBox="1"/>
          <p:nvPr/>
        </p:nvSpPr>
        <p:spPr>
          <a:xfrm>
            <a:off x="2483768" y="4652870"/>
            <a:ext cx="4360263" cy="923330"/>
          </a:xfrm>
          <a:prstGeom prst="rect">
            <a:avLst/>
          </a:prstGeom>
          <a:noFill/>
        </p:spPr>
        <p:txBody>
          <a:bodyPr wrap="square" rtlCol="0">
            <a:spAutoFit/>
          </a:bodyPr>
          <a:lstStyle/>
          <a:p>
            <a:pPr algn="ctr"/>
            <a:r>
              <a:rPr lang="es-CO" b="1" u="sng" dirty="0" smtClean="0"/>
              <a:t>Duración: 27  meses</a:t>
            </a:r>
          </a:p>
          <a:p>
            <a:pPr algn="ctr"/>
            <a:endParaRPr lang="es-CO" b="1" u="sng" dirty="0"/>
          </a:p>
          <a:p>
            <a:pPr algn="ctr"/>
            <a:r>
              <a:rPr lang="es-CO" b="1" u="sng" dirty="0" smtClean="0"/>
              <a:t>Enero de 2014 a </a:t>
            </a:r>
            <a:r>
              <a:rPr lang="es-CO" b="1" u="sng" dirty="0"/>
              <a:t> </a:t>
            </a:r>
            <a:r>
              <a:rPr lang="es-CO" b="1" u="sng" dirty="0" smtClean="0"/>
              <a:t>diciembre </a:t>
            </a:r>
            <a:r>
              <a:rPr lang="es-CO" b="1" u="sng" dirty="0" smtClean="0"/>
              <a:t>de </a:t>
            </a:r>
            <a:r>
              <a:rPr lang="es-CO" b="1" u="sng" dirty="0" smtClean="0"/>
              <a:t>2016</a:t>
            </a:r>
            <a:endParaRPr lang="es-CO" b="1" u="sng" dirty="0"/>
          </a:p>
        </p:txBody>
      </p:sp>
      <p:sp>
        <p:nvSpPr>
          <p:cNvPr id="13" name="2 Subtítulo"/>
          <p:cNvSpPr>
            <a:spLocks noGrp="1"/>
          </p:cNvSpPr>
          <p:nvPr>
            <p:ph type="title"/>
          </p:nvPr>
        </p:nvSpPr>
        <p:spPr>
          <a:xfrm>
            <a:off x="683568" y="-99392"/>
            <a:ext cx="8280920" cy="1143000"/>
          </a:xfrm>
        </p:spPr>
        <p:txBody>
          <a:bodyPr>
            <a:normAutofit/>
          </a:bodyPr>
          <a:lstStyle/>
          <a:p>
            <a:pPr algn="r"/>
            <a:r>
              <a:rPr lang="es-CO" sz="3600" b="1" dirty="0" smtClean="0">
                <a:solidFill>
                  <a:srgbClr val="BF9000"/>
                </a:solidFill>
              </a:rPr>
              <a:t>Objetivo</a:t>
            </a:r>
            <a:endParaRPr lang="es-CO" sz="3600" dirty="0"/>
          </a:p>
        </p:txBody>
      </p:sp>
    </p:spTree>
    <p:extLst>
      <p:ext uri="{BB962C8B-B14F-4D97-AF65-F5344CB8AC3E}">
        <p14:creationId xmlns:p14="http://schemas.microsoft.com/office/powerpoint/2010/main" val="31836076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303" r="6130"/>
          <a:stretch/>
        </p:blipFill>
        <p:spPr>
          <a:xfrm>
            <a:off x="-282388" y="-130757"/>
            <a:ext cx="9654988" cy="6988757"/>
          </a:xfrm>
          <a:prstGeom prst="rect">
            <a:avLst/>
          </a:prstGeom>
          <a:ln>
            <a:noFill/>
          </a:ln>
          <a:effectLst>
            <a:softEdge rad="112500"/>
          </a:effectLst>
        </p:spPr>
      </p:pic>
      <p:sp>
        <p:nvSpPr>
          <p:cNvPr id="2" name="Rectángulo 1"/>
          <p:cNvSpPr/>
          <p:nvPr/>
        </p:nvSpPr>
        <p:spPr>
          <a:xfrm>
            <a:off x="141548" y="216801"/>
            <a:ext cx="8807116" cy="1384995"/>
          </a:xfrm>
          <a:prstGeom prst="rect">
            <a:avLst/>
          </a:prstGeom>
        </p:spPr>
        <p:txBody>
          <a:bodyPr wrap="square">
            <a:spAutoFit/>
          </a:bodyPr>
          <a:lstStyle/>
          <a:p>
            <a:pPr algn="just"/>
            <a:endParaRPr lang="es-CO" sz="1200" dirty="0">
              <a:solidFill>
                <a:schemeClr val="accent6">
                  <a:lumMod val="50000"/>
                </a:schemeClr>
              </a:solidFill>
            </a:endParaRPr>
          </a:p>
          <a:p>
            <a:pPr algn="just"/>
            <a:r>
              <a:rPr lang="es-CO" dirty="0" smtClean="0">
                <a:solidFill>
                  <a:schemeClr val="accent6">
                    <a:lumMod val="50000"/>
                  </a:schemeClr>
                </a:solidFill>
              </a:rPr>
              <a:t>La adopción de tecnologías por los productores, como los sistemas agroforestales, está condicionada a una adecuada asistencia técnica sobre la misma y al apoyo económico para su implementación ya que muchos de los caficultores en la zona no están en capacidad de asumir la totalidad de los costos. </a:t>
            </a:r>
            <a:endParaRPr lang="es-CO" dirty="0">
              <a:solidFill>
                <a:schemeClr val="accent6">
                  <a:lumMod val="50000"/>
                </a:schemeClr>
              </a:solidFill>
            </a:endParaRPr>
          </a:p>
        </p:txBody>
      </p:sp>
    </p:spTree>
    <p:extLst>
      <p:ext uri="{BB962C8B-B14F-4D97-AF65-F5344CB8AC3E}">
        <p14:creationId xmlns:p14="http://schemas.microsoft.com/office/powerpoint/2010/main" val="31810361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Pergamino horizontal 1"/>
          <p:cNvSpPr/>
          <p:nvPr/>
        </p:nvSpPr>
        <p:spPr>
          <a:xfrm>
            <a:off x="167425" y="2575775"/>
            <a:ext cx="8809150" cy="4172755"/>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just">
              <a:buFont typeface="Arial" panose="020B0604020202020204" pitchFamily="34" charset="0"/>
              <a:buChar char="•"/>
            </a:pPr>
            <a:endParaRPr lang="es-CO" sz="1400" b="1" dirty="0" smtClean="0">
              <a:solidFill>
                <a:schemeClr val="bg1"/>
              </a:solidFill>
            </a:endParaRPr>
          </a:p>
          <a:p>
            <a:pPr marL="171450" indent="-171450" algn="just">
              <a:buFont typeface="Arial" panose="020B0604020202020204" pitchFamily="34" charset="0"/>
              <a:buChar char="•"/>
            </a:pPr>
            <a:endParaRPr lang="es-CO" sz="1400" b="1" dirty="0">
              <a:solidFill>
                <a:schemeClr val="bg1"/>
              </a:solidFill>
            </a:endParaRPr>
          </a:p>
          <a:p>
            <a:pPr marL="171450" indent="-171450" algn="just">
              <a:buFont typeface="Arial" panose="020B0604020202020204" pitchFamily="34" charset="0"/>
              <a:buChar char="•"/>
            </a:pPr>
            <a:endParaRPr lang="es-CO" sz="1400" b="1" dirty="0" smtClean="0">
              <a:solidFill>
                <a:schemeClr val="bg1"/>
              </a:solidFill>
            </a:endParaRPr>
          </a:p>
          <a:p>
            <a:pPr marL="171450" indent="-171450" algn="just">
              <a:buFont typeface="Arial" panose="020B0604020202020204" pitchFamily="34" charset="0"/>
              <a:buChar char="•"/>
            </a:pPr>
            <a:endParaRPr lang="es-CO" sz="1400" b="1" dirty="0">
              <a:solidFill>
                <a:schemeClr val="bg1"/>
              </a:solidFill>
            </a:endParaRPr>
          </a:p>
          <a:p>
            <a:pPr marL="171450" indent="-171450" algn="just">
              <a:buFont typeface="Arial" panose="020B0604020202020204" pitchFamily="34" charset="0"/>
              <a:buChar char="•"/>
            </a:pPr>
            <a:endParaRPr lang="es-CO" sz="1400" b="1" dirty="0" smtClean="0">
              <a:solidFill>
                <a:schemeClr val="bg1"/>
              </a:solidFill>
            </a:endParaRPr>
          </a:p>
          <a:p>
            <a:pPr marL="171450" indent="-171450" algn="just">
              <a:buFont typeface="Arial" panose="020B0604020202020204" pitchFamily="34" charset="0"/>
              <a:buChar char="•"/>
            </a:pPr>
            <a:r>
              <a:rPr lang="es-CO" sz="1400" b="1" dirty="0" smtClean="0">
                <a:solidFill>
                  <a:schemeClr val="bg1"/>
                </a:solidFill>
              </a:rPr>
              <a:t>Desarrollar </a:t>
            </a:r>
            <a:r>
              <a:rPr lang="es-CO" sz="1400" b="1" dirty="0">
                <a:solidFill>
                  <a:schemeClr val="bg1"/>
                </a:solidFill>
              </a:rPr>
              <a:t>diferentes iniciativas en la zona involucrando a la población más joven para fortalecer en ellos el sentido de pertenencia por su territorio; se recomienda al gobierno local y departamental ampliar las oportunidades laborales y educativas a los jóvenes de estos municipios para favorecer su permanencia en el territorio o su regreso luego de salir a estudiar.</a:t>
            </a:r>
          </a:p>
          <a:p>
            <a:pPr marL="171450" indent="-171450" algn="just">
              <a:buFont typeface="Arial" panose="020B0604020202020204" pitchFamily="34" charset="0"/>
              <a:buChar char="•"/>
            </a:pPr>
            <a:endParaRPr lang="es-CO" sz="1400" b="1" dirty="0">
              <a:solidFill>
                <a:schemeClr val="bg1"/>
              </a:solidFill>
            </a:endParaRPr>
          </a:p>
          <a:p>
            <a:pPr marL="171450" indent="-171450" algn="just">
              <a:buFont typeface="Arial" panose="020B0604020202020204" pitchFamily="34" charset="0"/>
              <a:buChar char="•"/>
            </a:pPr>
            <a:r>
              <a:rPr lang="es-CO" sz="1400" b="1" dirty="0">
                <a:solidFill>
                  <a:schemeClr val="bg1"/>
                </a:solidFill>
              </a:rPr>
              <a:t>En todos los municipios se sugiere implementar programas que fomenten el desarrollo de capacidades en líderes con el fin de promover la organización de la comunidad y la gestión recursos que favorezcan a sectores vulnerables frente a los cambios del entorno (incluido el cambio climático</a:t>
            </a:r>
            <a:r>
              <a:rPr lang="es-CO" sz="1400" b="1" dirty="0" smtClean="0">
                <a:solidFill>
                  <a:schemeClr val="bg1"/>
                </a:solidFill>
              </a:rPr>
              <a:t>).</a:t>
            </a:r>
          </a:p>
          <a:p>
            <a:pPr marL="171450" indent="-171450" algn="just">
              <a:buFont typeface="Arial" panose="020B0604020202020204" pitchFamily="34" charset="0"/>
              <a:buChar char="•"/>
            </a:pPr>
            <a:endParaRPr lang="es-CO" sz="1400" b="1" dirty="0" smtClean="0">
              <a:solidFill>
                <a:schemeClr val="bg1"/>
              </a:solidFill>
            </a:endParaRPr>
          </a:p>
          <a:p>
            <a:pPr marL="171450" indent="-171450" algn="just">
              <a:buFont typeface="Arial" panose="020B0604020202020204" pitchFamily="34" charset="0"/>
              <a:buChar char="•"/>
            </a:pPr>
            <a:r>
              <a:rPr lang="es-CO" sz="1400" b="1" dirty="0">
                <a:solidFill>
                  <a:schemeClr val="bg1"/>
                </a:solidFill>
              </a:rPr>
              <a:t>Fomentar procesos de asociación de productores en torno a objetivos comerciales y al trabajo comunitario liderado por las Juntas de Acción Comunal, los acueductos </a:t>
            </a:r>
            <a:r>
              <a:rPr lang="es-CO" sz="1400" b="1" dirty="0" err="1">
                <a:solidFill>
                  <a:schemeClr val="bg1"/>
                </a:solidFill>
              </a:rPr>
              <a:t>veredales</a:t>
            </a:r>
            <a:r>
              <a:rPr lang="es-CO" sz="1400" b="1" dirty="0">
                <a:solidFill>
                  <a:schemeClr val="bg1"/>
                </a:solidFill>
              </a:rPr>
              <a:t> y la constitución de otras asociaciones productivas que no necesariamente deberán girar en torno al café, sino que también podrán agregar valor a productos asociados al mismo tales como los cítricos y el plátano.</a:t>
            </a:r>
          </a:p>
          <a:p>
            <a:pPr marL="171450" indent="-171450" algn="just">
              <a:buFont typeface="Arial" panose="020B0604020202020204" pitchFamily="34" charset="0"/>
              <a:buChar char="•"/>
            </a:pPr>
            <a:endParaRPr lang="es-CO" sz="1400" b="1" dirty="0" smtClean="0">
              <a:solidFill>
                <a:schemeClr val="bg1"/>
              </a:solidFill>
            </a:endParaRPr>
          </a:p>
          <a:p>
            <a:pPr marL="171450" indent="-171450" algn="just">
              <a:buFont typeface="Arial" panose="020B0604020202020204" pitchFamily="34" charset="0"/>
              <a:buChar char="•"/>
            </a:pPr>
            <a:endParaRPr lang="es-CO" sz="1400" b="1" dirty="0">
              <a:solidFill>
                <a:schemeClr val="bg1"/>
              </a:solidFill>
            </a:endParaRPr>
          </a:p>
          <a:p>
            <a:pPr marL="171450" indent="-171450" algn="just">
              <a:buFont typeface="Arial" panose="020B0604020202020204" pitchFamily="34" charset="0"/>
              <a:buChar char="•"/>
            </a:pPr>
            <a:endParaRPr lang="es-CO" sz="1400" b="1" dirty="0">
              <a:solidFill>
                <a:schemeClr val="bg1"/>
              </a:solidFill>
            </a:endParaRPr>
          </a:p>
          <a:p>
            <a:pPr algn="ctr"/>
            <a:endParaRPr lang="es-CO" sz="1400" dirty="0"/>
          </a:p>
        </p:txBody>
      </p:sp>
      <p:sp>
        <p:nvSpPr>
          <p:cNvPr id="7" name="CuadroTexto 6"/>
          <p:cNvSpPr txBox="1"/>
          <p:nvPr/>
        </p:nvSpPr>
        <p:spPr>
          <a:xfrm>
            <a:off x="167425" y="103031"/>
            <a:ext cx="5460643" cy="584775"/>
          </a:xfrm>
          <a:prstGeom prst="rect">
            <a:avLst/>
          </a:prstGeom>
          <a:noFill/>
        </p:spPr>
        <p:txBody>
          <a:bodyPr wrap="square" rtlCol="0">
            <a:spAutoFit/>
          </a:bodyPr>
          <a:lstStyle/>
          <a:p>
            <a:r>
              <a:rPr lang="es-CO" sz="3200" b="1" u="sng" dirty="0" smtClean="0">
                <a:solidFill>
                  <a:srgbClr val="C00000"/>
                </a:solidFill>
              </a:rPr>
              <a:t>Recomendaciones generales</a:t>
            </a:r>
            <a:endParaRPr lang="es-CO" sz="3200" b="1" u="sng" dirty="0">
              <a:solidFill>
                <a:srgbClr val="C00000"/>
              </a:solidFill>
            </a:endParaRPr>
          </a:p>
        </p:txBody>
      </p:sp>
    </p:spTree>
    <p:extLst>
      <p:ext uri="{BB962C8B-B14F-4D97-AF65-F5344CB8AC3E}">
        <p14:creationId xmlns:p14="http://schemas.microsoft.com/office/powerpoint/2010/main" val="15398793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0" y="5445224"/>
            <a:ext cx="9108504" cy="1412776"/>
            <a:chOff x="0" y="5445224"/>
            <a:chExt cx="9108504" cy="1412776"/>
          </a:xfrm>
        </p:grpSpPr>
        <p:pic>
          <p:nvPicPr>
            <p:cNvPr id="9" name="WordPictureWatermark208719298" descr="Templet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9451"/>
            <a:stretch/>
          </p:blipFill>
          <p:spPr bwMode="auto">
            <a:xfrm>
              <a:off x="0" y="5445224"/>
              <a:ext cx="9108504" cy="1412776"/>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a:blip r:embed="rId3"/>
            <a:stretch>
              <a:fillRect/>
            </a:stretch>
          </p:blipFill>
          <p:spPr>
            <a:xfrm>
              <a:off x="6660232" y="5877272"/>
              <a:ext cx="1476804" cy="709171"/>
            </a:xfrm>
            <a:prstGeom prst="rect">
              <a:avLst/>
            </a:prstGeom>
          </p:spPr>
        </p:pic>
      </p:grpSp>
      <p:sp>
        <p:nvSpPr>
          <p:cNvPr id="3" name="2 Marcador de contenido"/>
          <p:cNvSpPr>
            <a:spLocks noGrp="1"/>
          </p:cNvSpPr>
          <p:nvPr>
            <p:ph idx="1"/>
          </p:nvPr>
        </p:nvSpPr>
        <p:spPr>
          <a:xfrm>
            <a:off x="457200" y="980728"/>
            <a:ext cx="8363272" cy="5211763"/>
          </a:xfrm>
        </p:spPr>
        <p:txBody>
          <a:bodyPr>
            <a:normAutofit/>
          </a:bodyPr>
          <a:lstStyle/>
          <a:p>
            <a:r>
              <a:rPr lang="es-CO" sz="1800" dirty="0"/>
              <a:t>Los caficultores de Pacho, Tibacuy y San Juan de Rioseco tienen una muy buena disposición para aprender y trabajar en conjunto. Esta es una base muy importante a partir de la cual se pueden gestionar y ejecutar proyectos en los que destaque la participación de actores locales.</a:t>
            </a:r>
          </a:p>
          <a:p>
            <a:pPr marL="0" indent="0">
              <a:buNone/>
            </a:pPr>
            <a:endParaRPr lang="es-CO" sz="1800" dirty="0"/>
          </a:p>
          <a:p>
            <a:r>
              <a:rPr lang="es-CO" sz="1800" dirty="0"/>
              <a:t>La contratación de personal local en el marco del proyecto se considera un factor importante de transformación positiva de los territorios ya que permite la construcción de capacidades locales en líderes y fomenta la construcción de tejido social.</a:t>
            </a:r>
          </a:p>
          <a:p>
            <a:pPr marL="0" indent="0">
              <a:buNone/>
            </a:pPr>
            <a:endParaRPr lang="es-CO" sz="1800" dirty="0"/>
          </a:p>
          <a:p>
            <a:r>
              <a:rPr lang="es-CO" sz="1800" dirty="0"/>
              <a:t>Los caficultores se mostraron muy interesados en ser capacitados tanto en aspectos técnicos del cultivo del café, como en otros aspectos (incluida la computación) que amplíen sus posibilidades y fuentes de ingresos. De preferencia buscan que los conocimientos técnicos que se impartan puedan ser puestos en práctica en las fincas.</a:t>
            </a:r>
          </a:p>
          <a:p>
            <a:endParaRPr lang="es-CO" sz="1800" dirty="0"/>
          </a:p>
        </p:txBody>
      </p:sp>
      <p:sp>
        <p:nvSpPr>
          <p:cNvPr id="5" name="2 Subtítulo"/>
          <p:cNvSpPr txBox="1">
            <a:spLocks/>
          </p:cNvSpPr>
          <p:nvPr/>
        </p:nvSpPr>
        <p:spPr>
          <a:xfrm>
            <a:off x="379983" y="-171400"/>
            <a:ext cx="8728521" cy="1104528"/>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endParaRPr lang="es-CO" sz="3600" b="1" dirty="0" smtClean="0">
              <a:solidFill>
                <a:srgbClr val="BF9000"/>
              </a:solidFill>
            </a:endParaRPr>
          </a:p>
          <a:p>
            <a:pPr marL="0" indent="0" algn="ctr">
              <a:buNone/>
            </a:pPr>
            <a:r>
              <a:rPr lang="es-CO" sz="3600" b="1" dirty="0" smtClean="0">
                <a:solidFill>
                  <a:srgbClr val="BF9000"/>
                </a:solidFill>
              </a:rPr>
              <a:t>Conclusiones y recomendaciones</a:t>
            </a:r>
            <a:endParaRPr lang="es-CO" sz="3600" dirty="0"/>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ángulo 6"/>
          <p:cNvSpPr/>
          <p:nvPr/>
        </p:nvSpPr>
        <p:spPr>
          <a:xfrm>
            <a:off x="323542" y="102369"/>
            <a:ext cx="8461420" cy="1384995"/>
          </a:xfrm>
          <a:prstGeom prst="rect">
            <a:avLst/>
          </a:prstGeom>
        </p:spPr>
        <p:txBody>
          <a:bodyPr wrap="square">
            <a:spAutoFit/>
          </a:bodyPr>
          <a:lstStyle/>
          <a:p>
            <a:pPr algn="just"/>
            <a:endParaRPr lang="es-CO" sz="1400" b="1" dirty="0" smtClean="0">
              <a:solidFill>
                <a:schemeClr val="bg1"/>
              </a:solidFill>
              <a:latin typeface="Titillium Lt"/>
            </a:endParaRPr>
          </a:p>
          <a:p>
            <a:pPr algn="just"/>
            <a:r>
              <a:rPr lang="es-CO" sz="1400" b="1" dirty="0" smtClean="0">
                <a:solidFill>
                  <a:schemeClr val="bg1"/>
                </a:solidFill>
                <a:latin typeface="Titillium Lt"/>
              </a:rPr>
              <a:t>Se </a:t>
            </a:r>
            <a:r>
              <a:rPr lang="es-CO" sz="1400" b="1" dirty="0">
                <a:solidFill>
                  <a:schemeClr val="bg1"/>
                </a:solidFill>
                <a:latin typeface="Titillium Lt"/>
              </a:rPr>
              <a:t>necesita una planeación integral en los territorios para enfrentar el cambio climático con una visión de mediano y largo plazo, donde se incluyan estrategias de adaptación y de mitigación en los diferentes sectores que conforman la economía de los municipios. Esta planeación debe incluir a los diferentes actores y debe tener como referencia los acuerdos mundiales frente al cambio climático y los compromisos asumidos por Colombia frente a estos. </a:t>
            </a:r>
            <a:endParaRPr lang="es-CO" sz="1400" dirty="0">
              <a:solidFill>
                <a:schemeClr val="bg1"/>
              </a:solidFill>
            </a:endParaRPr>
          </a:p>
        </p:txBody>
      </p:sp>
    </p:spTree>
    <p:extLst>
      <p:ext uri="{BB962C8B-B14F-4D97-AF65-F5344CB8AC3E}">
        <p14:creationId xmlns:p14="http://schemas.microsoft.com/office/powerpoint/2010/main" val="11356033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9040"/>
          </a:xfrm>
          <a:prstGeom prst="rect">
            <a:avLst/>
          </a:prstGeom>
        </p:spPr>
      </p:pic>
      <p:sp>
        <p:nvSpPr>
          <p:cNvPr id="5" name="Rectángulo 4"/>
          <p:cNvSpPr/>
          <p:nvPr/>
        </p:nvSpPr>
        <p:spPr>
          <a:xfrm>
            <a:off x="141669" y="-107546"/>
            <a:ext cx="8834906" cy="3785652"/>
          </a:xfrm>
          <a:prstGeom prst="rect">
            <a:avLst/>
          </a:prstGeom>
        </p:spPr>
        <p:txBody>
          <a:bodyPr wrap="square">
            <a:spAutoFit/>
          </a:bodyPr>
          <a:lstStyle/>
          <a:p>
            <a:pPr algn="just"/>
            <a:endParaRPr lang="es-CO" sz="1600" b="1" dirty="0">
              <a:solidFill>
                <a:schemeClr val="bg1"/>
              </a:solidFill>
            </a:endParaRPr>
          </a:p>
          <a:p>
            <a:pPr marL="285750" indent="-285750" algn="just">
              <a:buFont typeface="Arial" panose="020B0604020202020204" pitchFamily="34" charset="0"/>
              <a:buChar char="•"/>
            </a:pPr>
            <a:r>
              <a:rPr lang="es-CO" sz="1600" b="1" dirty="0">
                <a:solidFill>
                  <a:schemeClr val="bg1"/>
                </a:solidFill>
              </a:rPr>
              <a:t>Es importante desarrollar monitoreos constantes frente a variables como productividad, presencia de plagas y enfermedades, variables </a:t>
            </a:r>
            <a:r>
              <a:rPr lang="es-CO" sz="1600" b="1" dirty="0" err="1" smtClean="0">
                <a:solidFill>
                  <a:schemeClr val="bg1"/>
                </a:solidFill>
              </a:rPr>
              <a:t>ecofisiológicas</a:t>
            </a:r>
            <a:r>
              <a:rPr lang="es-CO" sz="1600" b="1" dirty="0">
                <a:solidFill>
                  <a:schemeClr val="bg1"/>
                </a:solidFill>
              </a:rPr>
              <a:t>, carbono almacenado y biodiversidad, que permitan cuantificar el impacto de la variabilidad climática sobre los sistemas cafeteros. </a:t>
            </a:r>
            <a:endParaRPr lang="es-CO" sz="1600" b="1" dirty="0" smtClean="0">
              <a:solidFill>
                <a:schemeClr val="bg1"/>
              </a:solidFill>
            </a:endParaRPr>
          </a:p>
          <a:p>
            <a:pPr marL="285750" indent="-285750" algn="just">
              <a:buFont typeface="Arial" panose="020B0604020202020204" pitchFamily="34" charset="0"/>
              <a:buChar char="•"/>
            </a:pPr>
            <a:endParaRPr lang="es-CO" sz="1400" b="1" dirty="0">
              <a:solidFill>
                <a:schemeClr val="bg1"/>
              </a:solidFill>
            </a:endParaRPr>
          </a:p>
          <a:p>
            <a:pPr marL="285750" indent="-285750" algn="just">
              <a:buFont typeface="Arial" panose="020B0604020202020204" pitchFamily="34" charset="0"/>
              <a:buChar char="•"/>
            </a:pPr>
            <a:r>
              <a:rPr lang="es-CO" sz="1600" b="1" dirty="0" smtClean="0">
                <a:solidFill>
                  <a:schemeClr val="bg1"/>
                </a:solidFill>
              </a:rPr>
              <a:t>Se </a:t>
            </a:r>
            <a:r>
              <a:rPr lang="es-CO" sz="1600" b="1" dirty="0">
                <a:solidFill>
                  <a:schemeClr val="bg1"/>
                </a:solidFill>
              </a:rPr>
              <a:t>deben desarrollar esquemas de compensación en estos municipios (esquemas de pago por </a:t>
            </a:r>
            <a:r>
              <a:rPr lang="es-CO" sz="1600" b="1" dirty="0" smtClean="0">
                <a:solidFill>
                  <a:schemeClr val="bg1"/>
                </a:solidFill>
              </a:rPr>
              <a:t>servicios ambientales </a:t>
            </a:r>
            <a:r>
              <a:rPr lang="es-CO" sz="1600" b="1" dirty="0">
                <a:solidFill>
                  <a:schemeClr val="bg1"/>
                </a:solidFill>
              </a:rPr>
              <a:t>o de reducción en el pago de impuestos) que promuevan la producción amigable con el ambiente</a:t>
            </a:r>
            <a:r>
              <a:rPr lang="es-CO" sz="1600" b="1" dirty="0" smtClean="0">
                <a:solidFill>
                  <a:schemeClr val="bg1"/>
                </a:solidFill>
              </a:rPr>
              <a:t>.</a:t>
            </a:r>
          </a:p>
          <a:p>
            <a:pPr marL="285750" indent="-285750" algn="just">
              <a:buFont typeface="Arial" panose="020B0604020202020204" pitchFamily="34" charset="0"/>
              <a:buChar char="•"/>
            </a:pPr>
            <a:endParaRPr lang="es-CO" sz="1400" b="1" dirty="0">
              <a:solidFill>
                <a:schemeClr val="bg1"/>
              </a:solidFill>
            </a:endParaRPr>
          </a:p>
          <a:p>
            <a:pPr marL="285750" indent="-285750" algn="just">
              <a:buFont typeface="Arial" panose="020B0604020202020204" pitchFamily="34" charset="0"/>
              <a:buChar char="•"/>
            </a:pPr>
            <a:r>
              <a:rPr lang="es-CO" sz="1600" b="1" dirty="0" smtClean="0">
                <a:solidFill>
                  <a:schemeClr val="bg1"/>
                </a:solidFill>
              </a:rPr>
              <a:t>Dentro </a:t>
            </a:r>
            <a:r>
              <a:rPr lang="es-CO" sz="1600" b="1" dirty="0">
                <a:solidFill>
                  <a:schemeClr val="bg1"/>
                </a:solidFill>
              </a:rPr>
              <a:t>de las estrategias de adaptación la gestión eficiente del agua es una acción prioritaria en estos municipios, la cual incluye la implementación de obras de infraestructura que permitan la captación y almacenamiento de agua lluvia, así como la sensibilización de la población para cuidar y hacer un uso adecuado de este recurso. </a:t>
            </a:r>
            <a:endParaRPr lang="es-CO" sz="1600" b="1" dirty="0" smtClean="0">
              <a:solidFill>
                <a:schemeClr val="bg1"/>
              </a:solidFill>
            </a:endParaRPr>
          </a:p>
          <a:p>
            <a:pPr algn="just"/>
            <a:endParaRPr lang="es-CO" sz="1600" b="1" dirty="0">
              <a:solidFill>
                <a:schemeClr val="bg1"/>
              </a:solidFill>
            </a:endParaRPr>
          </a:p>
          <a:p>
            <a:pPr algn="just"/>
            <a:endParaRPr lang="es-CO" sz="1600" b="1" dirty="0">
              <a:solidFill>
                <a:schemeClr val="bg1"/>
              </a:solidFill>
            </a:endParaRPr>
          </a:p>
        </p:txBody>
      </p:sp>
    </p:spTree>
    <p:extLst>
      <p:ext uri="{BB962C8B-B14F-4D97-AF65-F5344CB8AC3E}">
        <p14:creationId xmlns:p14="http://schemas.microsoft.com/office/powerpoint/2010/main" val="27505687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971" y="2490985"/>
            <a:ext cx="3449156" cy="258686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Rectángulo redondeado 5"/>
          <p:cNvSpPr/>
          <p:nvPr/>
        </p:nvSpPr>
        <p:spPr>
          <a:xfrm>
            <a:off x="4019855" y="260648"/>
            <a:ext cx="4848539" cy="6408712"/>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just"/>
            <a:r>
              <a:rPr lang="es-CO" sz="1400" dirty="0">
                <a:latin typeface="Titillium-Light"/>
              </a:rPr>
              <a:t>A la Secretaría de Ciencia, Tecnología e Innovación de la Gobernación de Cundinamarca gracias a la cual se logró la aprobación del presente proyecto y su financiamiento, a través del Sistema General de Regalías de Colombia.</a:t>
            </a:r>
          </a:p>
          <a:p>
            <a:pPr algn="just"/>
            <a:endParaRPr lang="es-CO" sz="1400" dirty="0">
              <a:latin typeface="Titillium-Light"/>
            </a:endParaRPr>
          </a:p>
          <a:p>
            <a:pPr algn="just"/>
            <a:r>
              <a:rPr lang="es-CO" sz="1400" dirty="0">
                <a:latin typeface="Titillium-Light"/>
              </a:rPr>
              <a:t>A la Corporación Autónoma Regional de Cundinamarca y a la Corporación Latinoamericana Misión Rural, aliados en la ejecución del proyecto.</a:t>
            </a:r>
          </a:p>
          <a:p>
            <a:pPr algn="just"/>
            <a:endParaRPr lang="es-CO" sz="1400" dirty="0">
              <a:latin typeface="Titillium-Light"/>
            </a:endParaRPr>
          </a:p>
          <a:p>
            <a:pPr algn="just"/>
            <a:r>
              <a:rPr lang="es-CO" sz="1400" dirty="0">
                <a:latin typeface="Titillium-Light"/>
              </a:rPr>
              <a:t>A los 45 caficultores que participaron en las investigaciones facilitando sus fincas y a los más de 300 caficultores, quienes hicieron parte del componente de apropiación social aportando su experiencia y valioso conocimiento.</a:t>
            </a:r>
          </a:p>
          <a:p>
            <a:pPr algn="just"/>
            <a:endParaRPr lang="es-CO" sz="1400" dirty="0" smtClean="0">
              <a:latin typeface="Titillium-Light"/>
            </a:endParaRPr>
          </a:p>
          <a:p>
            <a:pPr algn="just"/>
            <a:r>
              <a:rPr lang="es-CO" sz="1400" dirty="0" smtClean="0">
                <a:latin typeface="Titillium-Light"/>
              </a:rPr>
              <a:t>Al </a:t>
            </a:r>
            <a:r>
              <a:rPr lang="es-CO" sz="1400" dirty="0">
                <a:latin typeface="Titillium-Light"/>
              </a:rPr>
              <a:t>Comité Departamental de Cafeteros, los comités municipales de cafeteros y las alcaldías de Pacho, Tibacuy y San Juan de Rioseco, que apoyaron la ejecución del proyecto en los tres municipios.</a:t>
            </a:r>
          </a:p>
          <a:p>
            <a:pPr algn="just"/>
            <a:endParaRPr lang="es-CO" sz="1400" dirty="0">
              <a:latin typeface="Titillium-Light"/>
            </a:endParaRPr>
          </a:p>
          <a:p>
            <a:pPr algn="just"/>
            <a:r>
              <a:rPr lang="es-CO" sz="1400" dirty="0" smtClean="0">
                <a:latin typeface="Titillium-Light"/>
              </a:rPr>
              <a:t>Al </a:t>
            </a:r>
            <a:r>
              <a:rPr lang="es-CO" sz="1400" dirty="0">
                <a:latin typeface="Titillium-Light"/>
              </a:rPr>
              <a:t>personal administrativo y técnico responsable de cada </a:t>
            </a:r>
            <a:r>
              <a:rPr lang="es-CO" sz="1400" dirty="0" smtClean="0">
                <a:latin typeface="Titillium-Light"/>
              </a:rPr>
              <a:t>componente, </a:t>
            </a:r>
            <a:r>
              <a:rPr lang="es-CO" sz="1400" dirty="0">
                <a:latin typeface="Titillium-Light"/>
              </a:rPr>
              <a:t>por aportar </a:t>
            </a:r>
            <a:r>
              <a:rPr lang="es-CO" sz="1400" dirty="0" smtClean="0">
                <a:latin typeface="Titillium-Light"/>
              </a:rPr>
              <a:t>su conocimiento </a:t>
            </a:r>
            <a:r>
              <a:rPr lang="es-CO" sz="1400" dirty="0">
                <a:latin typeface="Titillium-Light"/>
              </a:rPr>
              <a:t>y experiencia al servicio de cada una de las actividades realizadas</a:t>
            </a:r>
            <a:r>
              <a:rPr lang="es-CO" sz="1400" dirty="0" smtClean="0">
                <a:latin typeface="Titillium-Light"/>
              </a:rPr>
              <a:t>. </a:t>
            </a:r>
            <a:endParaRPr lang="es-CO" sz="1400" dirty="0"/>
          </a:p>
        </p:txBody>
      </p:sp>
      <p:sp>
        <p:nvSpPr>
          <p:cNvPr id="7" name="Rectángulo 6"/>
          <p:cNvSpPr/>
          <p:nvPr/>
        </p:nvSpPr>
        <p:spPr>
          <a:xfrm>
            <a:off x="169582" y="692696"/>
            <a:ext cx="3755909" cy="707886"/>
          </a:xfrm>
          <a:prstGeom prst="rect">
            <a:avLst/>
          </a:prstGeom>
          <a:noFill/>
        </p:spPr>
        <p:txBody>
          <a:bodyPr wrap="square" lIns="91440" tIns="45720" rIns="91440" bIns="45720">
            <a:spAutoFit/>
          </a:bodyPr>
          <a:lstStyle/>
          <a:p>
            <a:pPr algn="ctr"/>
            <a:r>
              <a:rPr lang="es-ES" sz="40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Agradecimientos</a:t>
            </a:r>
            <a:endParaRPr lang="es-E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9868944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upo 19"/>
          <p:cNvGrpSpPr/>
          <p:nvPr/>
        </p:nvGrpSpPr>
        <p:grpSpPr>
          <a:xfrm>
            <a:off x="0" y="5445224"/>
            <a:ext cx="9108504" cy="1412776"/>
            <a:chOff x="0" y="5445224"/>
            <a:chExt cx="9108504" cy="1412776"/>
          </a:xfrm>
        </p:grpSpPr>
        <p:pic>
          <p:nvPicPr>
            <p:cNvPr id="22" name="WordPictureWatermark208719298" descr="Templet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9451"/>
            <a:stretch/>
          </p:blipFill>
          <p:spPr bwMode="auto">
            <a:xfrm>
              <a:off x="0" y="5445224"/>
              <a:ext cx="9108504" cy="1412776"/>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n 22"/>
            <p:cNvPicPr>
              <a:picLocks noChangeAspect="1"/>
            </p:cNvPicPr>
            <p:nvPr/>
          </p:nvPicPr>
          <p:blipFill>
            <a:blip r:embed="rId4"/>
            <a:stretch>
              <a:fillRect/>
            </a:stretch>
          </p:blipFill>
          <p:spPr>
            <a:xfrm>
              <a:off x="6660232" y="5877272"/>
              <a:ext cx="1476804" cy="709171"/>
            </a:xfrm>
            <a:prstGeom prst="rect">
              <a:avLst/>
            </a:prstGeom>
          </p:spPr>
        </p:pic>
      </p:grpSp>
      <p:pic>
        <p:nvPicPr>
          <p:cNvPr id="5" name="Picture 2" descr="https://encrypted-tbn1.gstatic.com/images?q=tbn:ANd9GcTGIfg-zqBOKM3_Ng9uqbL1r5YJtbdoqfUN7QmqSfmMYtcMU4if2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528" y="1728857"/>
            <a:ext cx="1843114" cy="19881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AutoShape 4" descr="data:image/jpeg;base64,/9j/4AAQSkZJRgABAQAAAQABAAD/2wCEAAkGBhQSERUTExQUFRUWGBoZGBgYGBoXGBoYHhgYGBwaGhgYGyYfGhokGRgYHy8gJSgpLCwsGx4xNTAqNSYrLCoBCQoKDgwOGg8PGiokHyQsLCwsLCksLCwsKSwsLCwsLCwsLCwsLCwsLCwsLCwsLCwsLCwsLCwsLCwsLCwsLCwsLP/AABEIAPUAzgMBIgACEQEDEQH/xAAbAAACAwEBAQAAAAAAAAAAAAADBAECBQAGB//EADcQAAECAwUGBQQCAgMBAQEAAAECEQAhMQMSQVHwBGFxgZGhBSKxwdETMuHxBkIjUhRiknKyM//EABkBAAMBAQEAAAAAAAAAAAAAAAIDBAEABf/EACkRAAICAgICAQQCAgMAAAAAAAABAhEDIRIxQVEEIjJh8BORgfFCceH/2gAMAwEAAhEDEQA/AOBw/eESSDh36wIDWEtPHJ776PLFs/SBIQkcUvrUqHlHAZanLW+LJEYcJ2iNb/anWcoUtrOsssODDoRqcaFqnLk2uG6e6Fraz6a7U/MCzFpmVaInhXXGkRT8tvrlL1hm1Tv9ucs5F+U4CrXrCvI5PQWz3Z5YVpuBhuzPo79eGAfhCSFawq/500N2avnB6Doaz/MWYpeCXLXY9Y4dQK4U4zPB2xh6xTT961lGdZqnrUg0PWZ1xk09e1aZIP2LaxoYdsR2+eGZ9sIzrJWtcB33w9s5y6aPAYb8YxhRZp2MMoHXX4hSww5a3w2jXz2ELZTEMgZZaw4dpwVOuv5PpwEmU8p9NapBAMOU+Ypyf4pC2MDo3a1LrjBX11wgAPvBn1y+DjAsNFtens2jFxrWUUJiRrTZQIRJGtbjHEfEW16fBiCNawdum4xxpVs9dtOY4DVPxEivP4/HSKuefTj3jTD5Knv8Syi6fT5OHbplEAc9P678d8EQP3OAF14LJPx+JUgj8faKdaaFavFk6765RhxW2A9dPqsJWwk2H4n8zh1aNfoQjbGuNeeGTmb94xmXsT2o+p7z9PTkFlL1yb1B7QxtGvnLM84VtSw/D6/MJk6YxrWjkWlda4w1ZWuuGscXjOC669YPZL1XVNShkJ0InE1LG09d24+r/ho0LC1kNVf47RjWdsDo5CW+Uocsrblv5T31AnuEWwlZHJNGxZWuAlh2y79IesLTXQ+jSjJsF4b5/LUz08PWFo/OXoOv4ljDQVI29nV237/w2mh1EZlha+/6mWq0aSDC2VxehgDXzLiIKk61y1OF0dp4biPTCDpOuv7+IBjUGSddvQjpxgiNdvn0gSZa5+x7QRGWqwLCQVOvU63YRYa7fLcoph19C/f3gmvaAYZw10iDrXARJ1rpFVDLL57RxpD959micZb6lsc2iQNa5944CePLkPUHpGnHydM9b3z1LlffptarA0jVe53e2UEvcfj2aXaFAMlviusok2mm7boo/pr2GMVXaZ5mfOfONo7ouu0lXdrRhDaDjo4fIdvyxaL7csXnyPrClsqXbfxbgH/UY2albFrY/Ddven6jPt7Z3/cqe8N25jN2pR+dVevCJpjUUNvjvz1i0HRb67H9b4zFude5xrE3y+A4SHCXAn9Qn8muClo3UW2uhz/EocsLfU+HqXjF2e2rlPjlhLDvD1jaU121Uw7Fnp0RZYVo3dlt/b2Hq/ONCwXPVDI9sd8YFjbAN19PaTz6Rq7NadRJqYCvXRMenCaZH1o3tltNZPKvBpxqWC9eveMXZLQZ78M/i8dzQ/ZW7cff9nOCbHQZrJXnr8zg6Vawr6SHQVnCVhbDA5b9SnDCLT8T476T7QBQmNpOu+u0FGq8YClWvxwcc98GSPbfr39BYxBUDWtzSi2taxiiNcB6ygmvn0gWGiw4akfRtNFTroPgRJ+desSR6/GusYaV17+wiCAKz0OGLxIPpFV8+59OEacfJRaa6+8sYspbPu5Y8eBl+IXB6S9G5UHeLjdqcj1hKAdhfqZjiPnVO4749Dv4vjjFL2WR9A3ZtTgal63yy3Y8I1nLbIKnywlu6b+0AWvv+Nbom0XrhLoz6ELWlpy18wtsNIHbGtOZx/cZm1B/z1cE8uohy0Vh+5y6fMCXZvvNcZEn8GJ5yoPrszl2OuHLfqcWFj7+lddYc+jqWq6yn6OfeX64xNLILeSmBs7Mgz6jDtDaF099xjhZPrWfeLAa5fEJcxE58tB7PaG4692hiz8Rw6ek+WpwkUy00o6yDkAcPUVzpBxzzXTJ+KbN3ZfFyg4sRPjM6lF7b+Rh8dap8SwxaVq+nffAFDXVoOPy8semdKC8M9Rs/wDKRJ92/f6998aWx/ylJaf5MuuB5x4Ma1qcWbXU4jf3ENj8/J5OUH4Z9SsfH0ynwPXpnyjV2fxEHW8fDct0fGk7QoUJ9sN8PbL49aoNX4g6E8PiKo/Og/uVBp5F+T7PZbQDr8busMItBnx/I6vwMfN/C/5qksFFjvli9aUIluj1eweNpUAxfT04HvFUZRmrixscq6Zvn5fv8xxOtYQpY7S+ufwOUGv56r8anBUPsITrrrUqfj0/MRrXXTRVWmnSWI4R1UcfISvXIv6ht+MX+p3b39sQMOULvrrlvLcBHS4/sgUhKBkEtF40x116jOglrq9fj5McpW/Uw/Ume4DAwIr1xo2hGujEQV8NCfdh1G+BrPPVdd4knDQ4TyeKK4d30PxEeSaiMugRHQfOuuMVUrHWGunOVK6fvTZnOIJ0Jjj2PLkIgnNsTKdlFd8PTXCJszP4fWhBdlsbyiNZcv1Fto2coMuOc5eh9IXRPOfhFzZAJcNoehiqLAmQmf3nzMF2K3cElpYbqY8DM5xbYtpH1GoHlw38a8sI10BD6tHpvAvDLM2ZFoGVT0HucYH4p/Fx91nh+21+Ib21/o3gzgd2eeTe8ZPg/wDLPpIKVgqYyOJoM+3zJ/OKXGSKpY4RpGVtvhq7OahNp1xkX9OcZtorlrHPPTxseL+Lm3ILNlTfQxnr2BSQFES1pucIdN6FJWLpOvz0HOCosiensSPQwey2BwS9O2p/iHlbH9JF5WLYzq08cPSmGKLfQmWSnoyDY+Zt59aNrtEGzPRt+XzDKfMacegiLcTPPr13DfOBsOOQXFnTlqsNbL4jaWRdJ5YdOI7RVKQxdsffWHZ4izReUw11kZGGRyOLtDbUuz2XgX8xBYLkcO2Mew2PxFKhI4alHyW32JgH3ejY9dPDPhPjy7I1JTLjgdcenpYvm+J/2dUo9bPr18ca4vljy9OUcPY60I814T/I02gru55azzpto2kM/wA7u8ejFp7QxTTPkhpr8NRq+kWOvTkJl4oVabCeuXTlL0HlX5PIRLYxxOPX8uO7dZQMlzrjQ69+UvXHWpxQ2gGHtv6Y9OaMuXiZpHFI+O3uW4wNReetVx9oh30e7tw+KwzsuzX6v+JE798ebObkxDnYBFkTT5w/L7+MGtdiUEvNq65PhiY2vDBZp8q8MJ1Z/R4Y8VWgWflAl6TPrnGqKS2wbtOR5KYL0bt2lNqway2ufm673HOry3Ra0tAQEgT1vaobRigsGnrPWXqsGlJWywu3cicB88Jz4QAIoQW+GFBzjV8L2AWi2y5VcUxxyr0p4hsZs1lLbx29o1J1YEbWwlp4wfo3HL47mjOSig1lr8QchptINWmW7fLdG34N4Wi1slqUWUKDlMMJ4Dd7bTkwuMq0YK7FQYkEUnqVWPzDW0bYpaQDhu4NV+nDfD3ifihtLNKSkBSCASOWAkeHKELNKQRjljiAPWEz10DyaQAKUMwDTlhvYfETabcopulRbI9PnrlGj4ntlmbNCUJYgT4NTscfwbYP46lbG+CTNscvmNjb0jVBNmLY27cc+R9x684VaPu9p4cAX68I2/GPB0IY2blqyzjEu7sOI3zrh2jnrs54nF7OK9a5jmed9mXdL4/jHECveIKddM+JnxzJg1ikFNZ/r3fvGWFFUU2vbCo63Tbi+gIAlD++OXWcVVrsdUi9ktjrf89Rugk6KUy6LRSCCkkGXzr4j0vgv8rITdJYgCTy5MY8sbR5gallWQga835uM98WYfkSx9DVhU9+fY0VaFcRTh6c4oTrQi1sNZ6l8QMp1v51n6xROfFBvoqSBOnOjT9NSgZPbXtF1z1v+TrCqk8NO37jzpT5MlnI6zS5bP3ly/Ub1t4b9KxFqmdC27CMEa6HONfY9vUtNxX29nbD8fpd0TtqxO32oEPjnhJ/ee6cHTZG0IQF1zO/89RSFbSwBWQmj/Ap0hpKRYrceaT83llmYOCTMveiivDFIJeYDUpojGGU+FKVNKSppHFpfuU/nUsPGLMgJtEKQTN2LHHDf3iNk8cTZ/UCVCvlSQ4JIfykb39ofj4t0VPEmrizGtb2z24SoETzqMxPAz5ikMeM+IpWq885M1B+nPbKPD2lsdstbS0tVLBBafmYF2TuZsGKp8DTa/Dl2AFvZLN3eyxdLgSoRKjYS/63L4drlYx/HX22eiTtYMnpJtzZaqYZQooAUlbPkS+Mu8eL2bbVKIuveGG+Q4/oYmPS/wAcQraLZCFuEk+YgSSwf2ieeCgpYVCJrWe2SoHzOJbuxA0ICp6kSnriwA5cxt+K+Aps1PZuReSJsckHjXdWC+J2CbMKcgSdq4THIght8RTgRPE7dnn0gAzrrX7hrYLUIWlRLAan0bpBLPZ0nZ7zXbRKi5eoZ+r85QBVjIF6AuKEYcpe0IkqFRlTsaV4q5V/qanJvTW+ErGwvLCQzlwPX1lweUVtBXn+e4PasWsAQQxYggu+Pm37hPCOcr7Dc+X3E7bs5s1MZH0xExvI00RZWLh99K4/sc+cMbYsrN5cyA0qy/D4V7hKwBU+/tx/Uubvo5y/oVsbG8QOH/5BEX2nZrvPXv2zMUEvxwfrXpE2iyqvxhnz5tBhwu0DQl8/XL39OUUWjOfJ/Y6I5lb3Px2btjFVWemfhh7Y9WItjPegii89em6KrTlEFWe7nXT74tZ2kw+70HyTqTM07dITkyUiqrE649cX/LxXVWxP4jSt9tSUBLT389270whGx2crUEpE1MB2HueoMT9kbkiiUa5Vbv1g1lasCwrWU8tDcYKnZlWdrdUGUDPdTtTlnKLbVYj6ipuMS3MuOBVAt06NbSjbF7IT34ari/IQTbEhMwoFg9XbGubt1ERtBF6W883+T33TVWX9vWue/hBxYOOr2ey8C8QP/FKlWV9Q8iZBptJ23dhR2jzPjFj9CzvhJRauTMeUMXoH3UjT8K/k30vphSf8aKgCpZ34hnbGGbH+RJ2tarK3s7NCReIUTMhwwnVQx484vxSUqi+yqE0mfKNitki2V9Q3Qsu4d0klwoFpgTlUs0eg2qwQNnUAp/NIYCriZDOAGYl2fEPg/wAlRs6LRtnWVAEg7qGSsQ7wp4bYBb3iyEXVLYgG5eAN18WJzcmcevF0qPQpSqQLZbc2doFAsayyx1wj6n/BfAVWmz/8gWxRaKKmkFpYukXkmYfTx8nt1pvKuPdcteAvXXLXmk7EUj2H8MVaWaVA2i0ALSoJBYFQDTmHa9QYvxhOSHJC87XGz3qNttL1ki0ASVIUVVE0kAsQSGLgv6zEYu2rK1KfBRCd4EgwfMVh7xspXYWKx5bW8pSbr0ElO82+0TzbGMq3W4HlZQeeBO7L7QeE3jyskKdiHkj/ABtHWVoZzqPYHPvSCtV/Td8GI8KsiokBIVIyJbhMYsXbdSNBIsyoJUi0QrMmki2FdYxDKOrPMk/qoz02JdgHcnmxJ9J/uIFjyOjPo+pNLCkEFKnYghQ4vLg2WO+B/WaRqXnj+fxCeT8BWDTeocMz2zfjnFUjN3l6jActThm1VeAIkaSzo9MmPWAgz3HA5z08amGmgATuw609m0IPbbHdqRPt0nv4Do1te1pUlIQliBPfjhw78IT+uSBOjDfQzl+5yhjYcJLQK77bsXywvAcjzqFCk+W6VG1KOK/nHAA0yr23RUDA01zhsdj+a8AVnWt7998dn3oMgx6t1nUxWteHqZ9OfKLJm1ff9n3yjiGU7LBWuk88Aecej/harMWxK1AFvLk7mWRr67o86TnOWqzbHJyOdkHto9/asdGXF2J5s3LTbx/yF2lokKVeJYTFCBXlOErxN5RaZ77pwsgnXAa6zh7wv6arVKbSaZu5ugsHAJwljm3NLfKQNyl9KF0ocqZt9N5l1bJoTKWJlTvn3GngxQQsoOEjLeQeblqQMWRyZ5jqetfXOGVoam0UTZ1GAkfTHl04Re22O8KPOY9p9G3CkMKKAUkOSUqK3ldU90JSZEy784c8O2f6irocmZbcDOu7RjJck1RnOmeD8T/idSgscjQ8+8Yh8Etv9D2+Y+zWv8aQrzKtGTeKaOpwboAEgZB2d4UtdhsUJviZBqseRRBBeUyLztkQHk0elj+RlhH6qLI/NlFbR8v2f+N2qg7HhxbGgJj13gm12aE/8b7kpaqLiiSHMsQ5Z+DYRuWlz6YYcRJIqGkBQhyCnBxWuWjwu/aX03UKQfukxza991N8jF+PLKr9gv5Dyr6v1mnZbMWvNdcSALSZi+Adzz3wPaTRFW/sQG3FnpKLBJSlJtFhz/SbhpjMdHnLhNihRIWoTcNlccTDSYnGTl51iT5GRPvskc2tMP4ZZWqQCkF10lI4zk7Vm+UPbfsqrUgEXSHIN4mTgXSomSgztQiglBthtglToBWzeYUAAJLgM7gF2yYYxS2Vbo8ymWFM5oFP9pMwyZAPQCucQqCprYMn5MU2KklgXedbyVETruA4z5QxZWYWpPlmpwwk5NOXSHtu2K8klMlD+hujHAgebzAgYwmbA3SUkG64WlTgvMXgCAZM7YZPEk8bi9m3sptdglIF1RvD7gQ11VSN49YVe8T1pynLP1jUTYLtUBYATZqVRRFQJ+Y1eeNRGd9NiSDpg/tC2qYdt/8AQTw+2sx96cD6DphCe0KDlqOW116xxrqUxvwD9Io2etV6wxBrI2kvRVU/Tuc+Z3SioDmn7k8iQ364Aise9Hy925AzeICBgSOvtrrDYjY2weybHfIS7ZZVahpMRBsbqrpqGB9de0dZFvtru5sPUZdoIpTnOda1pyp1HIWyTdggaaLz6FyekHs7KUpd+msREWSZa5e/bhBCztv9PwYXKXgXL0H2HZ/qWyLMAkqOGWeWB67oJalez7QUXUkpFwvgVBgXpQjvCtisoUFpJSoElxUS+DF9otVLXftAVKUylOwcMDNsWlvlBRaWxkJqKXs9Lsv8HtHSpFrZpWAPtBuAMAzgvMNhnCHjlhagWdmtD2lmokEKCgU5OGDzEjMSo80/DrVVmyhaqQ16l5ymTBKaFzJjJhOOTs9oq0QpaVKvqK1pJKbzKBLqUwNQBPABmh/JNaRRDJjknGuxAFn4kUo3pINyhmxBQHBKSaGcw5DOMKnrAfErSz+sTYgpRIgGl5phsBUdTRovZW4SGKiNwLyk+O8aEJap6JZx4ukMWu0FYuGqXokOXnMg+apL1mazgIQoyYkBgwOADu3DH1gux2iX81ADRg7f1k5ehpnItHC0SCJ/cGMiMwPYy3ycQ1q6bMbTIvFKbpQLxZySQTIsAGDTLu5dsBKC7OD5igXiCJOD/s4LkG8QDOTTrMxFoLRbhP8AjUrykqkAFD/d5CRoMBGjeSq6l0KIS12yF4XbNgHAmoOUqJVTCcWwk4qojY0+xaz2H6hCrW0EkBkyBIJeYVQBwTKbyq8D2zYTeE/uQohIJSQQi8lKXksMoSejCRlBLbZ1maCEGTBV6+alSiQSp8T5TKQxc9rbKNmFEh1gFYRIJuuTdJLpAXJJFCoAsCEjJRVO1/6ZXsHY7UpklKlqR5wAzFBIDM58wCnBSd+4Q8nxE3ELSoql5g39iHN4uCPM5pQmrTXsXCjYqZTgBJ+w3kgEJODlIIfGc6EDs9oYqqAUm9/skTQlJNb3TnEbm11/o568h9n2kLW33BIQLpLkouv5Q0p3Z7mxgtt4am1UtaTdWZ3CQJy8xL0qZNjCdhaLSu4lQV9oBo4IlwNJb4cRaqTaWSrRJCTKkmUWCSr/AG8pM6MORYpcvvWhlYf4+9mTtlvaFIsleW6slgMXnPnwmOSqbQO/9T8DHP4j021mzXZFLFZs3SVYhT/cT/bymuYjzu02N0kTIHKW/oYTmx8WndoUtasVXJuNeDDrOBp4ZSww5HLm0ME66zzE4FaLf0HP9iFRYa9C+A6dj6lqHGsQN4cbw4w3GdesWSvHh0MsqS9ItZLGJA3zyGIOmhyKYxAhOv2N5lnzhhA10fDIK75wFO/9zPWfqTBUqDPznjT5f/1wgJEXei31WlTXyK8edFIKpd92m9Ilvj1GG4RdIAb3+OXrAddGcUjk2YJxIxZi+JllXd0jrMpBvFi05vMSl5ZvU9dzXIDAblOcSWkK/wDz1NWiLoLn+okZtVwPmWcbYDfsdulYJVeQlCE3HBdRIUUAJJIDqKlFM5Oo0k14RtKvp2ln9I2hUfqSUA3lSkKUaMoEB3dzhMwvaWd+1IvXUpJDkBKrqE3UlSZG9ckAwccDD1hYmxe0tSEhJSkps1kG08t5JZBdQYBTOHKiSUh4rj91+B6lUk46BI8Hv2ikGzSgBg2H20S7vnekHBYgkArW3hKj/iDoKSospiyqlrQM4AZgXID0x1tp25AUCpPnugFbFAuKdRMpqmxL1INJGGtot/qO0ykqBPmKb1w4gXiQQx9S5ilY8clxTM020meas/D2LKU8kiWbgCZwmQ7iYArGjY7CLMgqmcgQCADdkSnMNUDlQn/HFmFETSU30gspanmCQDxkDMlyZxW1tFXkKUEuPtBkbxBa6SwSxClE0F7gICONR7QpJIV2WzXaEBaHvEgn7Q1SkJUGCQ10qYUU2cO7Ds6LK3XaoS6SGQQwRNAVgA4IEpF8HcEh2+2KhdINyzJC0IISoJH9mTUEXSHvVVSQi2z+DWloPq2S0slSrgJKlpSftYKkhaQVAN1LxuRrpbKMLXL2DQlanUlCSQxC3Cis4rVQ30KSC4MhIghgNEEWl2+yLzAJcEzIYKcG6L3lLFssIENoYl1LWq+pwtJk4KU3lJDPecUIJYScEKWd66slJF5gjyKUm84Qki6nyByFFW9VZQaVpLs2bTlUVortuyn6YBxF4eVlKMrMilW8xtGm74iJ2uzSFJvG9eQpJUSwSXe84dlJISCCGngaG2suU2hUXcup8/MklKp/abRBSMBjCVjbNZ3QkqFqpd2bkWk01zPlVheCqSDT5IUxUmkUNp9RClKlaAJIyJ+0p3Ka6r/1Dm1eI/WUhgshKby8JsxWxoQZmod4yDazZJJSVJwxF5IAD0BEtxaeJBtJRaXg7pJAvUKC4IIkZhQMTcmvp8eRZq7B4h9NJEmDMoBrz+a4p8cOTQHxGt4MAr+owAGO9xp4zPqSmXoDnoQwLaZ3BhgcOzHvAPI3HizFdULWoalcuTbsWgS59fnOGSPnWU4AR8HDX2+++BiyuKFie34OuByjlACvft/Yb9Cdljvz5dC3IRRVrrvpocUKibMdJdv2/LB407ZdgbpTZkFkghzOTk/HWM0gGvPproawQDhrRhctkUZcfRJUOA6tU8Xm/wCjEoWGL1bu4M9wY9s4okP+KH9galGx4UhAsbW3tB9Q2ZDOWajnezpPASGfKNs2MOcuInaJAKgzEM7tgCFAqefd3EGs0hZckgCzcul3WAo3QKUDfuHvFbFKWIslpvWZJKlOkNkWcFkksa3snbM2UhPmUfKXSSkgkPNmxDAjhjhGqPF7E5YvHKh/ZtqdS77FSg6n+5SiCXCn/reKRT7U4AxFmQu1Qzi0vVSkCeCQkm4GLqMgw3NClja/TdKg4JmM2lR2eYIGfKB2i1qIWF3ZKClBd1Re8ohNwg4u1AVJek3RyXSYEWpPb0aaHS6lXiErUFkgAlQU9wrBIANwktuDtOHFbQlKVqLEmzWU3SJ2iisLV5ZBikjMhSamuaLMBN1SQcUoDkgl2UolgGYeXEKmzNHbXbEid0m8A4AbypmxFQC4c5jMwaycFoOMlHolfjBqKuo/cpk3hgxDSDSo9IRt7Zd6+pSisSnJQH25MHDChZsGD9ZpmTiASzNO8MzQV5NKAO7ks6jQSap+0CQNKz3vCec67A5Ouw+ybO6gCWvKKSt7zf7Uc3qcebxbY7VVkpV1RSr+91QwJvNJiyS74MWOEBsLQJPmnItOTlJYnJizGrji7207ck2aE/TF66LyyxKgCBL/AMtnLqSlGrNi/NmnYWqgooK7iGdJYD72WCkqwvXg6vtN2srwbRhZC1dAXZsp0q8pBRfKSCWUFWarwDlyZuxSCFSUFKqi8tTBIdBceYEEs4tE0oCGIgu0hJ8pKZBTgZi+q5dJKSRZ2hFwEzukNSPRSVfkriA2e2UpJs7S9VASLjkWigsAeZQBBKAkkMDJmAMYS3QtaUJJAClIZyxSBObFwynLODwMaO2W5sAUlKXtRaXFEioWlCFqvOQUsoEkl09RbxrYkpNqoCd5KpEyBVdtLr5WqVJzYjAwvKuUbXa9gZF5ENp2cJm6lBTqSvEpvXVFhktJIo7CkCtLM3UqolThJerGb8yA1K1EyFVqC24ZvneMwaqL8o61tCqYYAN5XmCQxYVm0z8BvPdNikyb8pO3vUyy3HPGLu3H1kOmOngSrRPlUDxBbPuGn7Z1TaZtkcd/o/GAoZEYTaA8H3deVYi/hmx5yPv1gSF8iKzfjxl13wR6u1TJ97ccGBGQlHVQ1OgSx+66GEV+nhUbiBk1ZU3nvByoE1Gg1HyY9WgSuD7n5+7dYJMfFlUoxf5phjTWMXVZN39W9AcqdY1+PTvvi5G/Xvgd8oFshSQ14UEfWQLRItElQSQVXRMhIJPFpGRj0a/DbFA2pKrVAs1kOhwPpKUlzNAbMAXZC6CxePK2TuCCXBd94Jx4+nCIXMyk45TBnzJfryOGXiqooxzUFpbN/b/FkW2z/SWVLtU2ji0EkqYqAURIHyKUKCanaMVdjiJATnI/1fjM9O8WNBg/rX3bnEkkAkGR3Z3kzdw7E8J5QpybeyfPP+V2+ylgtnYAzffqTwxsyyHAD+Uiblk1J3YT6tALo9XP4NYNdYPNjJ26gFvQ4xjkRypMJYKSxJVJgC4Uo5uC7TBMtxOEUJveZR3muT15DVTlKlWZKElSU1JCizBRYqAAxMgXkIz7cuVEZv3n6wTvVhVXYS0ulZCHYlgTItmcKl3weBGzNKSB9KctCJSZGmH6bKpOAlRpwEkFzuNQ836E1zjm7OsoJPIEkbu2Bx6jdDuzWZtALMAFR8yWAd5umgq+JaYMwISVIHf87sYf8LvEhAN13dgoKe6TWs5Ju7p4mGY65IONWbK7QLtBZJKQoAuoAhN25avdDCgE3DF+hFOkLDM6klSyki6yRO8LyVEKmoCd0uTOM/YbRKre0W90KSu0dLFQTMKYbkqUPNWtQ8ObKbRRWl7q1KF8GUwkIUWYuSpKFOZBKxKoHp45clbK4pNX/RmbT4ekocj+lkbMjDyBUkgh3Kkgv9t1Vaw4SFLtfqXmSUkM166HBABEj5iogCXmxaGtjs7qbq2VILQXAUh2KvuSo/Z/kVUsVYgvnmS1rB8z2twvJagUg3VBwVGz+mthUpVgWGyi07Nmr1ow9oRNgWYyGXmaQwoIta2dAk0nQiZS++m7jujtoZktIlPmB/qQQWY7ph5kNk8DvdZb8NDkOflu7EKvIIomzy/WWpRC0ZdOsq6cRcmQFKA8+HF4qHrqtZVrhGobUey9nWZ9azm1WlBLr44a74+7wBsOE+vsAOSoIlUjoVH6nlGMYkgn06fHDt8Y1igQJORTLhkRl1eLabn+u2+KrTufj+q1jENUUWG/84v6GCD94wBPLCWt8q4QVLa4esxqcAyEMR6Q0uxQlKCgqWtaftIYJUaCjk+4MW8AsLK0tkptVBIJk7gFU28wkJ8qiAeJ27nAAEpAFQHee+vpHKNKzl9rAWYDyOVJtvzxIgv0yAVECbEFw+Io+YL4yGcAsizZ9qCnc4Q1aWbC64JcO0w5pMTfhvyga2IlPYsrCU6S7enpDlpsiksCCL4CkzwONJjs7yMoEix8zsSLzFsQRmzA/iGNu202l0KKpBISHACUkAigY1TBqKrYOqbHPEPGVKsE2CbL6dmggKIm5EyNwvTrk5mXyFk1ywOUq0fCoxeDLS4EyoEqNZ1rN++8b4FbIZnFB1MA5Nu2bLLKTti6VBnFX7Sy59+MEJc8pBtTcYfiLKQ1QR8gDWmgZqJbuPaVSY1gt+Siy1Ne0/3nDGybWpJSoFpidTVyQ5cEZwIDu4lxxJGQ/WDNlZs6g4IS9GSoYzqJAuZ1M2BJOKCTNPwuzQhaVKUQq+tHlZNS5N4TKfppUZA4tFPCUq+mQEuv6nmRJTFIIDFVcQC/mIyEEs1FNmhAl9QWi1kyVIKFSWY3ptQnEgxy1XVgNde6gsp2O6TIJIWogzJWd4HpRpJfvZSpJL8h12IuKVeuuErSEllGyF9aJgTUUlb1YMJVSraW6U/XTZgGzWU2yEzCUquhwtMmzBFDZonMQ1aWZDEFz5S5DhPnYgj+3+WzAODWjUUXy1WYupSmT3Lpel5BRdUf9QpwTKjtWDyTcVoKcn0gG1bOlISoFwouDIyxBlh5hvBScWjNWWL5znym/Z6y3Q0bQlLJSzVyDsmQwdTPvIgCm5Z0nMY7mPMYR5snuxUX7BrPXHfp658YoLToRPD004pEqWCkBmU5ngQwZwcXvT3wNRl2x1u6RtDkwrNVtMNbwd0RZjX74noYoDXn7ewggk+sW98/mOHJhE2hb568anVIlBkJaYb+OqU/ODa9gVTi6bTJ8aMMvj1jKGI5GesJ+hp7wY59caH8jtHXcNO34iAGNR6ZnXrkl7Ia8FrNDieHXUz0EVWlyQ2JIx3M7ctCLk14dZfiBpOOsfedYxewEhrZSSSKAteLOAHDlukhughXPCZLYCZGBpQTOEBQPLQ1HQVDZv6QS9edUg5YZBzlkAe4jUTS2w1hst40+4uZsALw/sXcMFdsoGp75Jc3mJdnI5PN55s2YjTQoXOCboEiGSAVMCWmokucSMJRnWlqynEnTIguwofjg4h04qKCtJDVtY0TdIASklqk+ZlEzABHIBqwBVgClRBBYgAznI0FS8hzEMWyR9RSZqLAOWcKYiQDi65TvdoYttnEiXkSbxDXi1XbzTuzqwJkI1YuTMce6M22sUhgSM6GshRLuWAlWphe02VTEqAl/wBhWYBqXHacao2ZKndRSCJgJEwkTIJaqiAMauzxW22NCWusX8t7BsXBGEpijvG/xHcX2ZlgJKcO4IkR9xlebcypEYmjxpWNii6xV5iyQlIJZwFNNVGBniysIurwy6xSqzBfy1vM/wB7OQwclw7M+UM2SEJWD/qosxACpEA0FQQ6yAfKeENhjcexkY12CsLMlYISpkoCQ7A3r5SXSCwJ8qJGfmyLFFiVKWTdLPaFgSm8XKnm16aiGBDuBehqzsj/AHCSkXlLIutNvKAaOFKSCG+whxEWtibNAUpRUQlTFwKtJKXMiny1IkZeYvbDHS2UcdGWrbwq0YAzSq6AKpJStQYmZLFslcJAt7XyFIuupbzU4LhRvg/6upTlmOGMD2ixe1Upjdm7G7/1ccVGY/7AQvbWn+O6QBeZUg+BFZsBePNzEM5tNpiHKgVslMwkvMTmxYP3I784XUoNgANzVmQZzZt8EImU9xufItQwuupm8ptxzicxSKOB76/feKrb27DTZd5VTvoPj7RFmmW4sMpCvefKDRRDbJSMtZdyaT6Rc9NfkespRRVdb/3l6RZGXLP0jiuKOOsMj7aaLBD4E8ASenOKhL4P786Y6pHGeQ6F+upxqQ+MRvPd8HtE4nn6x0dEp5hKzI8H10ioEjz99c46Ojl0AgqqgaoYvZKcNgHbp+IiOjEyN+DS2f8A/nyPV1Ens0KbdJRA/qZf+x8x0dFmTUY/4G0aZsxf2jG6tDEzPmKXLmdAGnLCNS2sQw/+UFsAVEAkDDcKbomOi/D2/wB9lcEql++xS0skzBDgAyNPKmWGF4yLxex2YeUycmeLsoHF6kglqtvMdHQ6UIqXR1KztoswoFwHIfgXIkH08C2XZki1FkkMiSgxmPKP7Fya49o6OjJRXJa8mPtf4DbUq6hSxIlIS4JBo+BHDrCtsl0igCUlgP8AswnnIDoMImOgf+VfvbMy+RHadnBSkTAV9QlpP5LwcirFI4xl2p5YY/O+Ojo875Onr2yeemV2myDuA0vmWbSgBQHVLB8Y6OhD7NQJKQZnd3BPt6RFpIdO7k1jo6D8lUev38lDjixbi14cqd4uFd5eg946OjSp6eiSZc/kRCTLW75iY6NQ5Nn/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7" name="AutoShape 6" descr="data:image/jpeg;base64,/9j/4AAQSkZJRgABAQAAAQABAAD/2wCEAAkGBhQSERUTExQUFRUWGBoZGBgYGBoXGBoYHhgYGBwaGhgYGyYfGhokGRgYHy8gJSgpLCwsGx4xNTAqNSYrLCoBCQoKDgwOGg8PGiokHyQsLCwsLCksLCwsKSwsLCwsLCwsLCwsLCwsLCwsLCwsLCwsLCwsLCwsLCwsLCwsLCwsLP/AABEIAPUAzgMBIgACEQEDEQH/xAAbAAACAwEBAQAAAAAAAAAAAAADBAECBQAGB//EADcQAAECAwUGBQQCAgMBAQEAAAECEQAhMQMSQVHwBGFxgZGhBSKxwdETMuHxBkIjUhRiknKyM//EABkBAAMBAQEAAAAAAAAAAAAAAAIDBAEABf/EACkRAAICAgICAQQCAgMAAAAAAAABAhEDIRIxQVEEIjJh8BORgfFCceH/2gAMAwEAAhEDEQA/AOBw/eESSDh36wIDWEtPHJ776PLFs/SBIQkcUvrUqHlHAZanLW+LJEYcJ2iNb/anWcoUtrOsssODDoRqcaFqnLk2uG6e6Fraz6a7U/MCzFpmVaInhXXGkRT8tvrlL1hm1Tv9ucs5F+U4CrXrCvI5PQWz3Z5YVpuBhuzPo79eGAfhCSFawq/500N2avnB6Doaz/MWYpeCXLXY9Y4dQK4U4zPB2xh6xTT961lGdZqnrUg0PWZ1xk09e1aZIP2LaxoYdsR2+eGZ9sIzrJWtcB33w9s5y6aPAYb8YxhRZp2MMoHXX4hSww5a3w2jXz2ELZTEMgZZaw4dpwVOuv5PpwEmU8p9NapBAMOU+Ypyf4pC2MDo3a1LrjBX11wgAPvBn1y+DjAsNFtens2jFxrWUUJiRrTZQIRJGtbjHEfEW16fBiCNawdum4xxpVs9dtOY4DVPxEivP4/HSKuefTj3jTD5Knv8Syi6fT5OHbplEAc9P678d8EQP3OAF14LJPx+JUgj8faKdaaFavFk6765RhxW2A9dPqsJWwk2H4n8zh1aNfoQjbGuNeeGTmb94xmXsT2o+p7z9PTkFlL1yb1B7QxtGvnLM84VtSw/D6/MJk6YxrWjkWlda4w1ZWuuGscXjOC669YPZL1XVNShkJ0InE1LG09d24+r/ho0LC1kNVf47RjWdsDo5CW+Uocsrblv5T31AnuEWwlZHJNGxZWuAlh2y79IesLTXQ+jSjJsF4b5/LUz08PWFo/OXoOv4ljDQVI29nV237/w2mh1EZlha+/6mWq0aSDC2VxehgDXzLiIKk61y1OF0dp4biPTCDpOuv7+IBjUGSddvQjpxgiNdvn0gSZa5+x7QRGWqwLCQVOvU63YRYa7fLcoph19C/f3gmvaAYZw10iDrXARJ1rpFVDLL57RxpD959micZb6lsc2iQNa5944CePLkPUHpGnHydM9b3z1LlffptarA0jVe53e2UEvcfj2aXaFAMlviusok2mm7boo/pr2GMVXaZ5mfOfONo7ouu0lXdrRhDaDjo4fIdvyxaL7csXnyPrClsqXbfxbgH/UY2albFrY/Ddven6jPt7Z3/cqe8N25jN2pR+dVevCJpjUUNvjvz1i0HRb67H9b4zFude5xrE3y+A4SHCXAn9Qn8muClo3UW2uhz/EocsLfU+HqXjF2e2rlPjlhLDvD1jaU121Uw7Fnp0RZYVo3dlt/b2Hq/ONCwXPVDI9sd8YFjbAN19PaTz6Rq7NadRJqYCvXRMenCaZH1o3tltNZPKvBpxqWC9eveMXZLQZ78M/i8dzQ/ZW7cff9nOCbHQZrJXnr8zg6Vawr6SHQVnCVhbDA5b9SnDCLT8T476T7QBQmNpOu+u0FGq8YClWvxwcc98GSPbfr39BYxBUDWtzSi2taxiiNcB6ygmvn0gWGiw4akfRtNFTroPgRJ+desSR6/GusYaV17+wiCAKz0OGLxIPpFV8+59OEacfJRaa6+8sYspbPu5Y8eBl+IXB6S9G5UHeLjdqcj1hKAdhfqZjiPnVO4749Dv4vjjFL2WR9A3ZtTgal63yy3Y8I1nLbIKnywlu6b+0AWvv+Nbom0XrhLoz6ELWlpy18wtsNIHbGtOZx/cZm1B/z1cE8uohy0Vh+5y6fMCXZvvNcZEn8GJ5yoPrszl2OuHLfqcWFj7+lddYc+jqWq6yn6OfeX64xNLILeSmBs7Mgz6jDtDaF099xjhZPrWfeLAa5fEJcxE58tB7PaG4692hiz8Rw6ek+WpwkUy00o6yDkAcPUVzpBxzzXTJ+KbN3ZfFyg4sRPjM6lF7b+Rh8dap8SwxaVq+nffAFDXVoOPy8semdKC8M9Rs/wDKRJ92/f6998aWx/ylJaf5MuuB5x4Ma1qcWbXU4jf3ENj8/J5OUH4Z9SsfH0ynwPXpnyjV2fxEHW8fDct0fGk7QoUJ9sN8PbL49aoNX4g6E8PiKo/Og/uVBp5F+T7PZbQDr8busMItBnx/I6vwMfN/C/5qksFFjvli9aUIluj1eweNpUAxfT04HvFUZRmrixscq6Zvn5fv8xxOtYQpY7S+ufwOUGv56r8anBUPsITrrrUqfj0/MRrXXTRVWmnSWI4R1UcfISvXIv6ht+MX+p3b39sQMOULvrrlvLcBHS4/sgUhKBkEtF40x116jOglrq9fj5McpW/Uw/Ume4DAwIr1xo2hGujEQV8NCfdh1G+BrPPVdd4knDQ4TyeKK4d30PxEeSaiMugRHQfOuuMVUrHWGunOVK6fvTZnOIJ0Jjj2PLkIgnNsTKdlFd8PTXCJszP4fWhBdlsbyiNZcv1Fto2coMuOc5eh9IXRPOfhFzZAJcNoehiqLAmQmf3nzMF2K3cElpYbqY8DM5xbYtpH1GoHlw38a8sI10BD6tHpvAvDLM2ZFoGVT0HucYH4p/Fx91nh+21+Ib21/o3gzgd2eeTe8ZPg/wDLPpIKVgqYyOJoM+3zJ/OKXGSKpY4RpGVtvhq7OahNp1xkX9OcZtorlrHPPTxseL+Lm3ILNlTfQxnr2BSQFES1pucIdN6FJWLpOvz0HOCosiensSPQwey2BwS9O2p/iHlbH9JF5WLYzq08cPSmGKLfQmWSnoyDY+Zt59aNrtEGzPRt+XzDKfMacegiLcTPPr13DfOBsOOQXFnTlqsNbL4jaWRdJ5YdOI7RVKQxdsffWHZ4izReUw11kZGGRyOLtDbUuz2XgX8xBYLkcO2Mew2PxFKhI4alHyW32JgH3ejY9dPDPhPjy7I1JTLjgdcenpYvm+J/2dUo9bPr18ca4vljy9OUcPY60I814T/I02gru55azzpto2kM/wA7u8ejFp7QxTTPkhpr8NRq+kWOvTkJl4oVabCeuXTlL0HlX5PIRLYxxOPX8uO7dZQMlzrjQ69+UvXHWpxQ2gGHtv6Y9OaMuXiZpHFI+O3uW4wNReetVx9oh30e7tw+KwzsuzX6v+JE798ebObkxDnYBFkTT5w/L7+MGtdiUEvNq65PhiY2vDBZp8q8MJ1Z/R4Y8VWgWflAl6TPrnGqKS2wbtOR5KYL0bt2lNqway2ufm673HOry3Ra0tAQEgT1vaobRigsGnrPWXqsGlJWywu3cicB88Jz4QAIoQW+GFBzjV8L2AWi2y5VcUxxyr0p4hsZs1lLbx29o1J1YEbWwlp4wfo3HL47mjOSig1lr8QchptINWmW7fLdG34N4Wi1slqUWUKDlMMJ4Dd7bTkwuMq0YK7FQYkEUnqVWPzDW0bYpaQDhu4NV+nDfD3ifihtLNKSkBSCASOWAkeHKELNKQRjljiAPWEz10DyaQAKUMwDTlhvYfETabcopulRbI9PnrlGj4ntlmbNCUJYgT4NTscfwbYP46lbG+CTNscvmNjb0jVBNmLY27cc+R9x684VaPu9p4cAX68I2/GPB0IY2blqyzjEu7sOI3zrh2jnrs54nF7OK9a5jmed9mXdL4/jHECveIKddM+JnxzJg1ikFNZ/r3fvGWFFUU2vbCo63Tbi+gIAlD++OXWcVVrsdUi9ktjrf89Rugk6KUy6LRSCCkkGXzr4j0vgv8rITdJYgCTy5MY8sbR5gallWQga835uM98WYfkSx9DVhU9+fY0VaFcRTh6c4oTrQi1sNZ6l8QMp1v51n6xROfFBvoqSBOnOjT9NSgZPbXtF1z1v+TrCqk8NO37jzpT5MlnI6zS5bP3ly/Ub1t4b9KxFqmdC27CMEa6HONfY9vUtNxX29nbD8fpd0TtqxO32oEPjnhJ/ee6cHTZG0IQF1zO/89RSFbSwBWQmj/Ap0hpKRYrceaT83llmYOCTMveiivDFIJeYDUpojGGU+FKVNKSppHFpfuU/nUsPGLMgJtEKQTN2LHHDf3iNk8cTZ/UCVCvlSQ4JIfykb39ofj4t0VPEmrizGtb2z24SoETzqMxPAz5ikMeM+IpWq885M1B+nPbKPD2lsdstbS0tVLBBafmYF2TuZsGKp8DTa/Dl2AFvZLN3eyxdLgSoRKjYS/63L4drlYx/HX22eiTtYMnpJtzZaqYZQooAUlbPkS+Mu8eL2bbVKIuveGG+Q4/oYmPS/wAcQraLZCFuEk+YgSSwf2ieeCgpYVCJrWe2SoHzOJbuxA0ICp6kSnriwA5cxt+K+Aps1PZuReSJsckHjXdWC+J2CbMKcgSdq4THIght8RTgRPE7dnn0gAzrrX7hrYLUIWlRLAan0bpBLPZ0nZ7zXbRKi5eoZ+r85QBVjIF6AuKEYcpe0IkqFRlTsaV4q5V/qanJvTW+ErGwvLCQzlwPX1lweUVtBXn+e4PasWsAQQxYggu+Pm37hPCOcr7Dc+X3E7bs5s1MZH0xExvI00RZWLh99K4/sc+cMbYsrN5cyA0qy/D4V7hKwBU+/tx/Uubvo5y/oVsbG8QOH/5BEX2nZrvPXv2zMUEvxwfrXpE2iyqvxhnz5tBhwu0DQl8/XL39OUUWjOfJ/Y6I5lb3Px2btjFVWemfhh7Y9WItjPegii89em6KrTlEFWe7nXT74tZ2kw+70HyTqTM07dITkyUiqrE649cX/LxXVWxP4jSt9tSUBLT389270whGx2crUEpE1MB2HueoMT9kbkiiUa5Vbv1g1lasCwrWU8tDcYKnZlWdrdUGUDPdTtTlnKLbVYj6ipuMS3MuOBVAt06NbSjbF7IT34ari/IQTbEhMwoFg9XbGubt1ERtBF6W883+T33TVWX9vWue/hBxYOOr2ey8C8QP/FKlWV9Q8iZBptJ23dhR2jzPjFj9CzvhJRauTMeUMXoH3UjT8K/k30vphSf8aKgCpZ34hnbGGbH+RJ2tarK3s7NCReIUTMhwwnVQx484vxSUqi+yqE0mfKNitki2V9Q3Qsu4d0klwoFpgTlUs0eg2qwQNnUAp/NIYCriZDOAGYl2fEPg/wAlRs6LRtnWVAEg7qGSsQ7wp4bYBb3iyEXVLYgG5eAN18WJzcmcevF0qPQpSqQLZbc2doFAsayyx1wj6n/BfAVWmz/8gWxRaKKmkFpYukXkmYfTx8nt1pvKuPdcteAvXXLXmk7EUj2H8MVaWaVA2i0ALSoJBYFQDTmHa9QYvxhOSHJC87XGz3qNttL1ki0ASVIUVVE0kAsQSGLgv6zEYu2rK1KfBRCd4EgwfMVh7xspXYWKx5bW8pSbr0ElO82+0TzbGMq3W4HlZQeeBO7L7QeE3jyskKdiHkj/ABtHWVoZzqPYHPvSCtV/Td8GI8KsiokBIVIyJbhMYsXbdSNBIsyoJUi0QrMmki2FdYxDKOrPMk/qoz02JdgHcnmxJ9J/uIFjyOjPo+pNLCkEFKnYghQ4vLg2WO+B/WaRqXnj+fxCeT8BWDTeocMz2zfjnFUjN3l6jActThm1VeAIkaSzo9MmPWAgz3HA5z08amGmgATuw609m0IPbbHdqRPt0nv4Do1te1pUlIQliBPfjhw78IT+uSBOjDfQzl+5yhjYcJLQK77bsXywvAcjzqFCk+W6VG1KOK/nHAA0yr23RUDA01zhsdj+a8AVnWt7998dn3oMgx6t1nUxWteHqZ9OfKLJm1ff9n3yjiGU7LBWuk88Aecej/harMWxK1AFvLk7mWRr67o86TnOWqzbHJyOdkHto9/asdGXF2J5s3LTbx/yF2lokKVeJYTFCBXlOErxN5RaZ77pwsgnXAa6zh7wv6arVKbSaZu5ugsHAJwljm3NLfKQNyl9KF0ocqZt9N5l1bJoTKWJlTvn3GngxQQsoOEjLeQeblqQMWRyZ5jqetfXOGVoam0UTZ1GAkfTHl04Re22O8KPOY9p9G3CkMKKAUkOSUqK3ldU90JSZEy784c8O2f6irocmZbcDOu7RjJck1RnOmeD8T/idSgscjQ8+8Yh8Etv9D2+Y+zWv8aQrzKtGTeKaOpwboAEgZB2d4UtdhsUJviZBqseRRBBeUyLztkQHk0elj+RlhH6qLI/NlFbR8v2f+N2qg7HhxbGgJj13gm12aE/8b7kpaqLiiSHMsQ5Z+DYRuWlz6YYcRJIqGkBQhyCnBxWuWjwu/aX03UKQfukxza991N8jF+PLKr9gv5Dyr6v1mnZbMWvNdcSALSZi+Adzz3wPaTRFW/sQG3FnpKLBJSlJtFhz/SbhpjMdHnLhNihRIWoTcNlccTDSYnGTl51iT5GRPvskc2tMP4ZZWqQCkF10lI4zk7Vm+UPbfsqrUgEXSHIN4mTgXSomSgztQiglBthtglToBWzeYUAAJLgM7gF2yYYxS2Vbo8ymWFM5oFP9pMwyZAPQCucQqCprYMn5MU2KklgXedbyVETruA4z5QxZWYWpPlmpwwk5NOXSHtu2K8klMlD+hujHAgebzAgYwmbA3SUkG64WlTgvMXgCAZM7YZPEk8bi9m3sptdglIF1RvD7gQ11VSN49YVe8T1pynLP1jUTYLtUBYATZqVRRFQJ+Y1eeNRGd9NiSDpg/tC2qYdt/8AQTw+2sx96cD6DphCe0KDlqOW116xxrqUxvwD9Io2etV6wxBrI2kvRVU/Tuc+Z3SioDmn7k8iQ364Aise9Hy925AzeICBgSOvtrrDYjY2weybHfIS7ZZVahpMRBsbqrpqGB9de0dZFvtru5sPUZdoIpTnOda1pyp1HIWyTdggaaLz6FyekHs7KUpd+msREWSZa5e/bhBCztv9PwYXKXgXL0H2HZ/qWyLMAkqOGWeWB67oJalez7QUXUkpFwvgVBgXpQjvCtisoUFpJSoElxUS+DF9otVLXftAVKUylOwcMDNsWlvlBRaWxkJqKXs9Lsv8HtHSpFrZpWAPtBuAMAzgvMNhnCHjlhagWdmtD2lmokEKCgU5OGDzEjMSo80/DrVVmyhaqQ16l5ymTBKaFzJjJhOOTs9oq0QpaVKvqK1pJKbzKBLqUwNQBPABmh/JNaRRDJjknGuxAFn4kUo3pINyhmxBQHBKSaGcw5DOMKnrAfErSz+sTYgpRIgGl5phsBUdTRovZW4SGKiNwLyk+O8aEJap6JZx4ukMWu0FYuGqXokOXnMg+apL1mazgIQoyYkBgwOADu3DH1gux2iX81ADRg7f1k5ehpnItHC0SCJ/cGMiMwPYy3ycQ1q6bMbTIvFKbpQLxZySQTIsAGDTLu5dsBKC7OD5igXiCJOD/s4LkG8QDOTTrMxFoLRbhP8AjUrykqkAFD/d5CRoMBGjeSq6l0KIS12yF4XbNgHAmoOUqJVTCcWwk4qojY0+xaz2H6hCrW0EkBkyBIJeYVQBwTKbyq8D2zYTeE/uQohIJSQQi8lKXksMoSejCRlBLbZ1maCEGTBV6+alSiQSp8T5TKQxc9rbKNmFEh1gFYRIJuuTdJLpAXJJFCoAsCEjJRVO1/6ZXsHY7UpklKlqR5wAzFBIDM58wCnBSd+4Q8nxE3ELSoql5g39iHN4uCPM5pQmrTXsXCjYqZTgBJ+w3kgEJODlIIfGc6EDs9oYqqAUm9/skTQlJNb3TnEbm11/o568h9n2kLW33BIQLpLkouv5Q0p3Z7mxgtt4am1UtaTdWZ3CQJy8xL0qZNjCdhaLSu4lQV9oBo4IlwNJb4cRaqTaWSrRJCTKkmUWCSr/AG8pM6MORYpcvvWhlYf4+9mTtlvaFIsleW6slgMXnPnwmOSqbQO/9T8DHP4j021mzXZFLFZs3SVYhT/cT/bymuYjzu02N0kTIHKW/oYTmx8WndoUtasVXJuNeDDrOBp4ZSww5HLm0ME66zzE4FaLf0HP9iFRYa9C+A6dj6lqHGsQN4cbw4w3GdesWSvHh0MsqS9ItZLGJA3zyGIOmhyKYxAhOv2N5lnzhhA10fDIK75wFO/9zPWfqTBUqDPznjT5f/1wgJEXei31WlTXyK8edFIKpd92m9Ilvj1GG4RdIAb3+OXrAddGcUjk2YJxIxZi+JllXd0jrMpBvFi05vMSl5ZvU9dzXIDAblOcSWkK/wDz1NWiLoLn+okZtVwPmWcbYDfsdulYJVeQlCE3HBdRIUUAJJIDqKlFM5Oo0k14RtKvp2ln9I2hUfqSUA3lSkKUaMoEB3dzhMwvaWd+1IvXUpJDkBKrqE3UlSZG9ckAwccDD1hYmxe0tSEhJSkps1kG08t5JZBdQYBTOHKiSUh4rj91+B6lUk46BI8Hv2ikGzSgBg2H20S7vnekHBYgkArW3hKj/iDoKSospiyqlrQM4AZgXID0x1tp25AUCpPnugFbFAuKdRMpqmxL1INJGGtot/qO0ykqBPmKb1w4gXiQQx9S5ilY8clxTM020meas/D2LKU8kiWbgCZwmQ7iYArGjY7CLMgqmcgQCADdkSnMNUDlQn/HFmFETSU30gspanmCQDxkDMlyZxW1tFXkKUEuPtBkbxBa6SwSxClE0F7gICONR7QpJIV2WzXaEBaHvEgn7Q1SkJUGCQ10qYUU2cO7Ds6LK3XaoS6SGQQwRNAVgA4IEpF8HcEh2+2KhdINyzJC0IISoJH9mTUEXSHvVVSQi2z+DWloPq2S0slSrgJKlpSftYKkhaQVAN1LxuRrpbKMLXL2DQlanUlCSQxC3Cis4rVQ30KSC4MhIghgNEEWl2+yLzAJcEzIYKcG6L3lLFssIENoYl1LWq+pwtJk4KU3lJDPecUIJYScEKWd66slJF5gjyKUm84Qki6nyByFFW9VZQaVpLs2bTlUVortuyn6YBxF4eVlKMrMilW8xtGm74iJ2uzSFJvG9eQpJUSwSXe84dlJISCCGngaG2suU2hUXcup8/MklKp/abRBSMBjCVjbNZ3QkqFqpd2bkWk01zPlVheCqSDT5IUxUmkUNp9RClKlaAJIyJ+0p3Ka6r/1Dm1eI/WUhgshKby8JsxWxoQZmod4yDazZJJSVJwxF5IAD0BEtxaeJBtJRaXg7pJAvUKC4IIkZhQMTcmvp8eRZq7B4h9NJEmDMoBrz+a4p8cOTQHxGt4MAr+owAGO9xp4zPqSmXoDnoQwLaZ3BhgcOzHvAPI3HizFdULWoalcuTbsWgS59fnOGSPnWU4AR8HDX2+++BiyuKFie34OuByjlACvft/Yb9Cdljvz5dC3IRRVrrvpocUKibMdJdv2/LB407ZdgbpTZkFkghzOTk/HWM0gGvPproawQDhrRhctkUZcfRJUOA6tU8Xm/wCjEoWGL1bu4M9wY9s4okP+KH9galGx4UhAsbW3tB9Q2ZDOWajnezpPASGfKNs2MOcuInaJAKgzEM7tgCFAqefd3EGs0hZckgCzcul3WAo3QKUDfuHvFbFKWIslpvWZJKlOkNkWcFkksa3snbM2UhPmUfKXSSkgkPNmxDAjhjhGqPF7E5YvHKh/ZtqdS77FSg6n+5SiCXCn/reKRT7U4AxFmQu1Qzi0vVSkCeCQkm4GLqMgw3NClja/TdKg4JmM2lR2eYIGfKB2i1qIWF3ZKClBd1Re8ohNwg4u1AVJek3RyXSYEWpPb0aaHS6lXiErUFkgAlQU9wrBIANwktuDtOHFbQlKVqLEmzWU3SJ2iisLV5ZBikjMhSamuaLMBN1SQcUoDkgl2UolgGYeXEKmzNHbXbEid0m8A4AbypmxFQC4c5jMwaycFoOMlHolfjBqKuo/cpk3hgxDSDSo9IRt7Zd6+pSisSnJQH25MHDChZsGD9ZpmTiASzNO8MzQV5NKAO7ks6jQSap+0CQNKz3vCec67A5Ouw+ybO6gCWvKKSt7zf7Uc3qcebxbY7VVkpV1RSr+91QwJvNJiyS74MWOEBsLQJPmnItOTlJYnJizGrji7207ck2aE/TF66LyyxKgCBL/AMtnLqSlGrNi/NmnYWqgooK7iGdJYD72WCkqwvXg6vtN2srwbRhZC1dAXZsp0q8pBRfKSCWUFWarwDlyZuxSCFSUFKqi8tTBIdBceYEEs4tE0oCGIgu0hJ8pKZBTgZi+q5dJKSRZ2hFwEzukNSPRSVfkriA2e2UpJs7S9VASLjkWigsAeZQBBKAkkMDJmAMYS3QtaUJJAClIZyxSBObFwynLODwMaO2W5sAUlKXtRaXFEioWlCFqvOQUsoEkl09RbxrYkpNqoCd5KpEyBVdtLr5WqVJzYjAwvKuUbXa9gZF5ENp2cJm6lBTqSvEpvXVFhktJIo7CkCtLM3UqolThJerGb8yA1K1EyFVqC24ZvneMwaqL8o61tCqYYAN5XmCQxYVm0z8BvPdNikyb8pO3vUyy3HPGLu3H1kOmOngSrRPlUDxBbPuGn7Z1TaZtkcd/o/GAoZEYTaA8H3deVYi/hmx5yPv1gSF8iKzfjxl13wR6u1TJ97ccGBGQlHVQ1OgSx+66GEV+nhUbiBk1ZU3nvByoE1Gg1HyY9WgSuD7n5+7dYJMfFlUoxf5phjTWMXVZN39W9AcqdY1+PTvvi5G/Xvgd8oFshSQ14UEfWQLRItElQSQVXRMhIJPFpGRj0a/DbFA2pKrVAs1kOhwPpKUlzNAbMAXZC6CxePK2TuCCXBd94Jx4+nCIXMyk45TBnzJfryOGXiqooxzUFpbN/b/FkW2z/SWVLtU2ji0EkqYqAURIHyKUKCanaMVdjiJATnI/1fjM9O8WNBg/rX3bnEkkAkGR3Z3kzdw7E8J5QpybeyfPP+V2+ylgtnYAzffqTwxsyyHAD+Uiblk1J3YT6tALo9XP4NYNdYPNjJ26gFvQ4xjkRypMJYKSxJVJgC4Uo5uC7TBMtxOEUJveZR3muT15DVTlKlWZKElSU1JCizBRYqAAxMgXkIz7cuVEZv3n6wTvVhVXYS0ulZCHYlgTItmcKl3weBGzNKSB9KctCJSZGmH6bKpOAlRpwEkFzuNQ836E1zjm7OsoJPIEkbu2Bx6jdDuzWZtALMAFR8yWAd5umgq+JaYMwISVIHf87sYf8LvEhAN13dgoKe6TWs5Ju7p4mGY65IONWbK7QLtBZJKQoAuoAhN25avdDCgE3DF+hFOkLDM6klSyki6yRO8LyVEKmoCd0uTOM/YbRKre0W90KSu0dLFQTMKYbkqUPNWtQ8ObKbRRWl7q1KF8GUwkIUWYuSpKFOZBKxKoHp45clbK4pNX/RmbT4ekocj+lkbMjDyBUkgh3Kkgv9t1Vaw4SFLtfqXmSUkM166HBABEj5iogCXmxaGtjs7qbq2VILQXAUh2KvuSo/Z/kVUsVYgvnmS1rB8z2twvJagUg3VBwVGz+mthUpVgWGyi07Nmr1ow9oRNgWYyGXmaQwoIta2dAk0nQiZS++m7jujtoZktIlPmB/qQQWY7ph5kNk8DvdZb8NDkOflu7EKvIIomzy/WWpRC0ZdOsq6cRcmQFKA8+HF4qHrqtZVrhGobUey9nWZ9azm1WlBLr44a74+7wBsOE+vsAOSoIlUjoVH6nlGMYkgn06fHDt8Y1igQJORTLhkRl1eLabn+u2+KrTufj+q1jENUUWG/84v6GCD94wBPLCWt8q4QVLa4esxqcAyEMR6Q0uxQlKCgqWtaftIYJUaCjk+4MW8AsLK0tkptVBIJk7gFU28wkJ8qiAeJ27nAAEpAFQHee+vpHKNKzl9rAWYDyOVJtvzxIgv0yAVECbEFw+Io+YL4yGcAsizZ9qCnc4Q1aWbC64JcO0w5pMTfhvyga2IlPYsrCU6S7enpDlpsiksCCL4CkzwONJjs7yMoEix8zsSLzFsQRmzA/iGNu202l0KKpBISHACUkAigY1TBqKrYOqbHPEPGVKsE2CbL6dmggKIm5EyNwvTrk5mXyFk1ywOUq0fCoxeDLS4EyoEqNZ1rN++8b4FbIZnFB1MA5Nu2bLLKTti6VBnFX7Sy59+MEJc8pBtTcYfiLKQ1QR8gDWmgZqJbuPaVSY1gt+Siy1Ne0/3nDGybWpJSoFpidTVyQ5cEZwIDu4lxxJGQ/WDNlZs6g4IS9GSoYzqJAuZ1M2BJOKCTNPwuzQhaVKUQq+tHlZNS5N4TKfppUZA4tFPCUq+mQEuv6nmRJTFIIDFVcQC/mIyEEs1FNmhAl9QWi1kyVIKFSWY3ptQnEgxy1XVgNde6gsp2O6TIJIWogzJWd4HpRpJfvZSpJL8h12IuKVeuuErSEllGyF9aJgTUUlb1YMJVSraW6U/XTZgGzWU2yEzCUquhwtMmzBFDZonMQ1aWZDEFz5S5DhPnYgj+3+WzAODWjUUXy1WYupSmT3Lpel5BRdUf9QpwTKjtWDyTcVoKcn0gG1bOlISoFwouDIyxBlh5hvBScWjNWWL5znym/Z6y3Q0bQlLJSzVyDsmQwdTPvIgCm5Z0nMY7mPMYR5snuxUX7BrPXHfp658YoLToRPD004pEqWCkBmU5ngQwZwcXvT3wNRl2x1u6RtDkwrNVtMNbwd0RZjX74noYoDXn7ewggk+sW98/mOHJhE2hb568anVIlBkJaYb+OqU/ODa9gVTi6bTJ8aMMvj1jKGI5GesJ+hp7wY59caH8jtHXcNO34iAGNR6ZnXrkl7Ia8FrNDieHXUz0EVWlyQ2JIx3M7ctCLk14dZfiBpOOsfedYxewEhrZSSSKAteLOAHDlukhughXPCZLYCZGBpQTOEBQPLQ1HQVDZv6QS9edUg5YZBzlkAe4jUTS2w1hst40+4uZsALw/sXcMFdsoGp75Jc3mJdnI5PN55s2YjTQoXOCboEiGSAVMCWmokucSMJRnWlqynEnTIguwofjg4h04qKCtJDVtY0TdIASklqk+ZlEzABHIBqwBVgClRBBYgAznI0FS8hzEMWyR9RSZqLAOWcKYiQDi65TvdoYttnEiXkSbxDXi1XbzTuzqwJkI1YuTMce6M22sUhgSM6GshRLuWAlWphe02VTEqAl/wBhWYBqXHacao2ZKndRSCJgJEwkTIJaqiAMauzxW22NCWusX8t7BsXBGEpijvG/xHcX2ZlgJKcO4IkR9xlebcypEYmjxpWNii6xV5iyQlIJZwFNNVGBniysIurwy6xSqzBfy1vM/wB7OQwclw7M+UM2SEJWD/qosxACpEA0FQQ6yAfKeENhjcexkY12CsLMlYISpkoCQ7A3r5SXSCwJ8qJGfmyLFFiVKWTdLPaFgSm8XKnm16aiGBDuBehqzsj/AHCSkXlLIutNvKAaOFKSCG+whxEWtibNAUpRUQlTFwKtJKXMiny1IkZeYvbDHS2UcdGWrbwq0YAzSq6AKpJStQYmZLFslcJAt7XyFIuupbzU4LhRvg/6upTlmOGMD2ixe1Upjdm7G7/1ccVGY/7AQvbWn+O6QBeZUg+BFZsBePNzEM5tNpiHKgVslMwkvMTmxYP3I784XUoNgANzVmQZzZt8EImU9xufItQwuupm8ptxzicxSKOB76/feKrb27DTZd5VTvoPj7RFmmW4sMpCvefKDRRDbJSMtZdyaT6Rc9NfkespRRVdb/3l6RZGXLP0jiuKOOsMj7aaLBD4E8ASenOKhL4P786Y6pHGeQ6F+upxqQ+MRvPd8HtE4nn6x0dEp5hKzI8H10ioEjz99c46Ojl0AgqqgaoYvZKcNgHbp+IiOjEyN+DS2f8A/nyPV1Ens0KbdJRA/qZf+x8x0dFmTUY/4G0aZsxf2jG6tDEzPmKXLmdAGnLCNS2sQw/+UFsAVEAkDDcKbomOi/D2/wB9lcEql++xS0skzBDgAyNPKmWGF4yLxex2YeUycmeLsoHF6kglqtvMdHQ6UIqXR1KztoswoFwHIfgXIkH08C2XZki1FkkMiSgxmPKP7Fya49o6OjJRXJa8mPtf4DbUq6hSxIlIS4JBo+BHDrCtsl0igCUlgP8AswnnIDoMImOgf+VfvbMy+RHadnBSkTAV9QlpP5LwcirFI4xl2p5YY/O+Ojo875Onr2yeemV2myDuA0vmWbSgBQHVLB8Y6OhD7NQJKQZnd3BPt6RFpIdO7k1jo6D8lUev38lDjixbi14cqd4uFd5eg946OjSp6eiSZc/kRCTLW75iY6NQ5Nn/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9" name="Picture 8" descr="C:\Users\usuario\Desktop\UDCA 1 de julio de 2014\Proyecto regalias\Ejecución marzo II\Archivo fotografico\Tibacuy 25 de junio\DSC0001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26027" y="4077272"/>
            <a:ext cx="2400000" cy="1800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80477" y="1688974"/>
            <a:ext cx="2056095" cy="205609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0" y="1226720"/>
            <a:ext cx="2449949" cy="182496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15 Rectángulo"/>
          <p:cNvSpPr/>
          <p:nvPr/>
        </p:nvSpPr>
        <p:spPr>
          <a:xfrm>
            <a:off x="6694755" y="1063784"/>
            <a:ext cx="2140779" cy="646331"/>
          </a:xfrm>
          <a:prstGeom prst="rect">
            <a:avLst/>
          </a:prstGeom>
        </p:spPr>
        <p:txBody>
          <a:bodyPr wrap="none">
            <a:spAutoFit/>
          </a:bodyPr>
          <a:lstStyle/>
          <a:p>
            <a:pPr algn="ctr"/>
            <a:r>
              <a:rPr lang="es-CO" b="1" dirty="0" smtClean="0"/>
              <a:t>Estudios químicos y </a:t>
            </a:r>
          </a:p>
          <a:p>
            <a:pPr algn="ctr"/>
            <a:r>
              <a:rPr lang="es-CO" b="1" dirty="0" smtClean="0"/>
              <a:t>biológicos de suelos </a:t>
            </a:r>
            <a:endParaRPr lang="es-CO" b="1" dirty="0"/>
          </a:p>
        </p:txBody>
      </p:sp>
      <p:sp>
        <p:nvSpPr>
          <p:cNvPr id="17" name="16 Rectángulo"/>
          <p:cNvSpPr/>
          <p:nvPr/>
        </p:nvSpPr>
        <p:spPr>
          <a:xfrm>
            <a:off x="2194596" y="3530508"/>
            <a:ext cx="3864263" cy="646331"/>
          </a:xfrm>
          <a:prstGeom prst="rect">
            <a:avLst/>
          </a:prstGeom>
        </p:spPr>
        <p:txBody>
          <a:bodyPr wrap="none">
            <a:spAutoFit/>
          </a:bodyPr>
          <a:lstStyle/>
          <a:p>
            <a:pPr algn="ctr"/>
            <a:r>
              <a:rPr lang="es-CO" b="1" dirty="0"/>
              <a:t>N</a:t>
            </a:r>
            <a:r>
              <a:rPr lang="es-CO" b="1" dirty="0" smtClean="0"/>
              <a:t>iveles </a:t>
            </a:r>
            <a:r>
              <a:rPr lang="es-CO" b="1" dirty="0"/>
              <a:t>de cobertura </a:t>
            </a:r>
            <a:r>
              <a:rPr lang="es-CO" b="1" dirty="0" smtClean="0"/>
              <a:t>arbórea,</a:t>
            </a:r>
          </a:p>
          <a:p>
            <a:pPr algn="ctr"/>
            <a:r>
              <a:rPr lang="es-CO" b="1" dirty="0" smtClean="0"/>
              <a:t>Fijación y almacenamiento de carbono</a:t>
            </a:r>
            <a:endParaRPr lang="es-CO" b="1" dirty="0"/>
          </a:p>
        </p:txBody>
      </p:sp>
      <p:sp>
        <p:nvSpPr>
          <p:cNvPr id="18" name="17 Rectángulo"/>
          <p:cNvSpPr/>
          <p:nvPr/>
        </p:nvSpPr>
        <p:spPr>
          <a:xfrm>
            <a:off x="609600" y="1386950"/>
            <a:ext cx="1752467" cy="369332"/>
          </a:xfrm>
          <a:prstGeom prst="rect">
            <a:avLst/>
          </a:prstGeom>
        </p:spPr>
        <p:txBody>
          <a:bodyPr wrap="none">
            <a:spAutoFit/>
          </a:bodyPr>
          <a:lstStyle/>
          <a:p>
            <a:pPr algn="ctr"/>
            <a:r>
              <a:rPr lang="es-CO" b="1" dirty="0" smtClean="0"/>
              <a:t>Estudios de aves</a:t>
            </a:r>
            <a:endParaRPr lang="es-CO" b="1" dirty="0"/>
          </a:p>
        </p:txBody>
      </p:sp>
      <p:sp>
        <p:nvSpPr>
          <p:cNvPr id="19" name="18 Rectángulo"/>
          <p:cNvSpPr/>
          <p:nvPr/>
        </p:nvSpPr>
        <p:spPr>
          <a:xfrm>
            <a:off x="3262328" y="951290"/>
            <a:ext cx="2478499" cy="369332"/>
          </a:xfrm>
          <a:prstGeom prst="rect">
            <a:avLst/>
          </a:prstGeom>
        </p:spPr>
        <p:txBody>
          <a:bodyPr wrap="none">
            <a:spAutoFit/>
          </a:bodyPr>
          <a:lstStyle/>
          <a:p>
            <a:pPr algn="ctr"/>
            <a:r>
              <a:rPr lang="es-CO" b="1" dirty="0" smtClean="0"/>
              <a:t>Estudio socioeconómico</a:t>
            </a:r>
            <a:endParaRPr lang="es-CO" b="1" dirty="0"/>
          </a:p>
        </p:txBody>
      </p:sp>
      <p:sp>
        <p:nvSpPr>
          <p:cNvPr id="21" name="2 Subtítulo"/>
          <p:cNvSpPr txBox="1">
            <a:spLocks/>
          </p:cNvSpPr>
          <p:nvPr/>
        </p:nvSpPr>
        <p:spPr>
          <a:xfrm>
            <a:off x="251520" y="32438"/>
            <a:ext cx="8656338" cy="110452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r>
              <a:rPr lang="es-CO" sz="2800" b="1" dirty="0" smtClean="0">
                <a:solidFill>
                  <a:srgbClr val="BF9000"/>
                </a:solidFill>
              </a:rPr>
              <a:t>Componente I: investigaciones en las 15 fincas seleccionadas</a:t>
            </a:r>
            <a:endParaRPr lang="es-CO" sz="2800" dirty="0"/>
          </a:p>
        </p:txBody>
      </p:sp>
      <p:sp>
        <p:nvSpPr>
          <p:cNvPr id="2" name="Rectángulo redondeado 1"/>
          <p:cNvSpPr/>
          <p:nvPr/>
        </p:nvSpPr>
        <p:spPr>
          <a:xfrm>
            <a:off x="6523265" y="3723928"/>
            <a:ext cx="2384593" cy="1715152"/>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s-CO" b="1" dirty="0" smtClean="0"/>
              <a:t>Muestreos entre octubre de 2014-febrero de 2015</a:t>
            </a:r>
            <a:endParaRPr lang="es-CO" b="1" dirty="0"/>
          </a:p>
        </p:txBody>
      </p:sp>
    </p:spTree>
    <p:extLst>
      <p:ext uri="{BB962C8B-B14F-4D97-AF65-F5344CB8AC3E}">
        <p14:creationId xmlns:p14="http://schemas.microsoft.com/office/powerpoint/2010/main" val="15886497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Subtítulo"/>
          <p:cNvSpPr txBox="1">
            <a:spLocks/>
          </p:cNvSpPr>
          <p:nvPr/>
        </p:nvSpPr>
        <p:spPr>
          <a:xfrm>
            <a:off x="-3830187" y="2451226"/>
            <a:ext cx="4851045" cy="1268486"/>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endParaRPr lang="es-CO" sz="2200" b="1" dirty="0" smtClean="0">
              <a:solidFill>
                <a:schemeClr val="accent5">
                  <a:lumMod val="75000"/>
                </a:schemeClr>
              </a:solidFill>
            </a:endParaRPr>
          </a:p>
          <a:p>
            <a:pPr marL="0" indent="0" algn="ctr">
              <a:buFont typeface="Arial" panose="020B0604020202020204" pitchFamily="34" charset="0"/>
              <a:buNone/>
            </a:pPr>
            <a:endParaRPr lang="es-CO" sz="2200" b="1" dirty="0" smtClean="0">
              <a:solidFill>
                <a:schemeClr val="accent5">
                  <a:lumMod val="75000"/>
                </a:schemeClr>
              </a:solidFill>
            </a:endParaRPr>
          </a:p>
          <a:p>
            <a:pPr marL="0" indent="0" algn="ctr">
              <a:buFont typeface="Arial" panose="020B0604020202020204" pitchFamily="34" charset="0"/>
              <a:buNone/>
            </a:pPr>
            <a:endParaRPr lang="es-CO" sz="2200" dirty="0">
              <a:solidFill>
                <a:schemeClr val="accent5">
                  <a:lumMod val="75000"/>
                </a:schemeClr>
              </a:solidFill>
            </a:endParaRPr>
          </a:p>
        </p:txBody>
      </p:sp>
      <p:sp>
        <p:nvSpPr>
          <p:cNvPr id="7" name="2 Subtítulo"/>
          <p:cNvSpPr txBox="1">
            <a:spLocks/>
          </p:cNvSpPr>
          <p:nvPr/>
        </p:nvSpPr>
        <p:spPr>
          <a:xfrm>
            <a:off x="-5338844" y="3881907"/>
            <a:ext cx="6129326" cy="782960"/>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endParaRPr lang="es-CO" sz="2200" b="1" dirty="0" smtClean="0">
              <a:solidFill>
                <a:schemeClr val="accent3">
                  <a:lumMod val="50000"/>
                </a:schemeClr>
              </a:solidFill>
            </a:endParaRPr>
          </a:p>
          <a:p>
            <a:pPr marL="0" indent="0" algn="ctr">
              <a:buFont typeface="Arial" panose="020B0604020202020204" pitchFamily="34" charset="0"/>
              <a:buNone/>
            </a:pPr>
            <a:endParaRPr lang="es-CO" sz="2200" dirty="0">
              <a:solidFill>
                <a:schemeClr val="accent3">
                  <a:lumMod val="50000"/>
                </a:schemeClr>
              </a:solidFill>
            </a:endParaRPr>
          </a:p>
        </p:txBody>
      </p:sp>
      <p:pic>
        <p:nvPicPr>
          <p:cNvPr id="9" name="Imagen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2201" y="4337720"/>
            <a:ext cx="3360373" cy="2520280"/>
          </a:xfrm>
          <a:prstGeom prst="rect">
            <a:avLst/>
          </a:prstGeom>
        </p:spPr>
      </p:pic>
      <p:sp>
        <p:nvSpPr>
          <p:cNvPr id="10" name="Rectángulo redondeado 9"/>
          <p:cNvSpPr/>
          <p:nvPr/>
        </p:nvSpPr>
        <p:spPr>
          <a:xfrm>
            <a:off x="323528" y="1112871"/>
            <a:ext cx="8496944" cy="272406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CO" b="1" dirty="0" smtClean="0">
              <a:solidFill>
                <a:srgbClr val="C00000"/>
              </a:solidFill>
            </a:endParaRPr>
          </a:p>
          <a:p>
            <a:pPr algn="ctr"/>
            <a:endParaRPr lang="es-CO" b="1" dirty="0">
              <a:solidFill>
                <a:srgbClr val="C00000"/>
              </a:solidFill>
            </a:endParaRPr>
          </a:p>
          <a:p>
            <a:pPr algn="ctr">
              <a:spcBef>
                <a:spcPct val="0"/>
              </a:spcBef>
            </a:pPr>
            <a:r>
              <a:rPr lang="es-CO" sz="3600" b="1" dirty="0">
                <a:solidFill>
                  <a:srgbClr val="BF9000"/>
                </a:solidFill>
                <a:latin typeface="+mj-lt"/>
                <a:ea typeface="+mj-ea"/>
                <a:cs typeface="+mj-cs"/>
              </a:rPr>
              <a:t>COMPONENTES DEL PROYECTO</a:t>
            </a:r>
          </a:p>
          <a:p>
            <a:pPr algn="ctr"/>
            <a:endParaRPr lang="es-CO" b="1" dirty="0" smtClean="0">
              <a:solidFill>
                <a:srgbClr val="C00000"/>
              </a:solidFill>
            </a:endParaRPr>
          </a:p>
          <a:p>
            <a:pPr algn="ctr"/>
            <a:endParaRPr lang="es-CO" b="1" dirty="0">
              <a:solidFill>
                <a:srgbClr val="C00000"/>
              </a:solidFill>
            </a:endParaRPr>
          </a:p>
          <a:p>
            <a:pPr algn="ctr"/>
            <a:r>
              <a:rPr lang="es-CO" b="1" dirty="0" smtClean="0">
                <a:solidFill>
                  <a:schemeClr val="bg1"/>
                </a:solidFill>
              </a:rPr>
              <a:t>Componente </a:t>
            </a:r>
            <a:r>
              <a:rPr lang="es-CO" b="1" dirty="0">
                <a:solidFill>
                  <a:schemeClr val="bg1"/>
                </a:solidFill>
              </a:rPr>
              <a:t>II: </a:t>
            </a:r>
            <a:r>
              <a:rPr lang="es-CO" b="1" dirty="0" smtClean="0">
                <a:solidFill>
                  <a:schemeClr val="bg1"/>
                </a:solidFill>
              </a:rPr>
              <a:t>Vulnerabilidad </a:t>
            </a:r>
            <a:r>
              <a:rPr lang="es-CO" b="1" dirty="0">
                <a:solidFill>
                  <a:schemeClr val="bg1"/>
                </a:solidFill>
              </a:rPr>
              <a:t>al cambio climático: </a:t>
            </a:r>
            <a:br>
              <a:rPr lang="es-CO" b="1" dirty="0">
                <a:solidFill>
                  <a:schemeClr val="bg1"/>
                </a:solidFill>
              </a:rPr>
            </a:br>
            <a:r>
              <a:rPr lang="es-CO" b="1" u="sng" dirty="0">
                <a:solidFill>
                  <a:schemeClr val="bg1"/>
                </a:solidFill>
              </a:rPr>
              <a:t>junio 2015-diciembre de </a:t>
            </a:r>
            <a:r>
              <a:rPr lang="es-CO" b="1" u="sng" dirty="0" smtClean="0">
                <a:solidFill>
                  <a:schemeClr val="bg1"/>
                </a:solidFill>
              </a:rPr>
              <a:t>2015</a:t>
            </a:r>
          </a:p>
          <a:p>
            <a:pPr algn="ctr"/>
            <a:endParaRPr lang="es-CO" b="1" u="sng" dirty="0">
              <a:solidFill>
                <a:schemeClr val="bg1"/>
              </a:solidFill>
            </a:endParaRPr>
          </a:p>
          <a:p>
            <a:pPr algn="ctr"/>
            <a:r>
              <a:rPr lang="es-CO" b="1" dirty="0">
                <a:solidFill>
                  <a:schemeClr val="bg1"/>
                </a:solidFill>
              </a:rPr>
              <a:t>Componente III: Apropiación social del conocimiento con 300 caficultores</a:t>
            </a:r>
          </a:p>
          <a:p>
            <a:pPr algn="ctr"/>
            <a:r>
              <a:rPr lang="es-CO" b="1" u="sng" dirty="0">
                <a:solidFill>
                  <a:schemeClr val="bg1"/>
                </a:solidFill>
              </a:rPr>
              <a:t>Julio de 2014-abril de </a:t>
            </a:r>
            <a:r>
              <a:rPr lang="es-CO" b="1" u="sng" dirty="0" smtClean="0">
                <a:solidFill>
                  <a:schemeClr val="bg1"/>
                </a:solidFill>
              </a:rPr>
              <a:t>2016</a:t>
            </a:r>
          </a:p>
          <a:p>
            <a:pPr algn="ctr"/>
            <a:endParaRPr lang="es-CO" b="1" u="sng" dirty="0">
              <a:solidFill>
                <a:schemeClr val="bg1"/>
              </a:solidFill>
            </a:endParaRPr>
          </a:p>
          <a:p>
            <a:pPr algn="ctr"/>
            <a:r>
              <a:rPr lang="es-CO" b="1" dirty="0">
                <a:solidFill>
                  <a:schemeClr val="bg1"/>
                </a:solidFill>
              </a:rPr>
              <a:t>Componente IV: Diseños agroforestales</a:t>
            </a:r>
          </a:p>
          <a:p>
            <a:pPr algn="ctr"/>
            <a:r>
              <a:rPr lang="es-CO" b="1" u="sng" dirty="0">
                <a:solidFill>
                  <a:schemeClr val="bg1"/>
                </a:solidFill>
              </a:rPr>
              <a:t>Octubre de 2015-abril de 2016</a:t>
            </a:r>
          </a:p>
          <a:p>
            <a:pPr algn="ctr"/>
            <a:endParaRPr lang="es-CO" b="1" dirty="0">
              <a:solidFill>
                <a:schemeClr val="accent3">
                  <a:lumMod val="50000"/>
                </a:schemeClr>
              </a:solidFill>
            </a:endParaRPr>
          </a:p>
          <a:p>
            <a:pPr algn="ctr"/>
            <a:endParaRPr lang="es-CO" b="1" u="sng" dirty="0">
              <a:solidFill>
                <a:schemeClr val="accent5">
                  <a:lumMod val="75000"/>
                </a:schemeClr>
              </a:solidFill>
            </a:endParaRPr>
          </a:p>
          <a:p>
            <a:pPr algn="ctr"/>
            <a:endParaRPr lang="es-CO" b="1" u="sng" dirty="0" smtClean="0">
              <a:solidFill>
                <a:srgbClr val="C00000"/>
              </a:solidFill>
            </a:endParaRPr>
          </a:p>
          <a:p>
            <a:pPr algn="ctr"/>
            <a:endParaRPr lang="es-CO" b="1" u="sng" dirty="0">
              <a:solidFill>
                <a:srgbClr val="C00000"/>
              </a:solidFill>
            </a:endParaRPr>
          </a:p>
          <a:p>
            <a:pPr algn="ctr"/>
            <a:endParaRPr lang="es-CO" dirty="0"/>
          </a:p>
        </p:txBody>
      </p:sp>
      <p:pic>
        <p:nvPicPr>
          <p:cNvPr id="12" name="Imagen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2065" y="4337720"/>
            <a:ext cx="3420331" cy="2565248"/>
          </a:xfrm>
          <a:prstGeom prst="rect">
            <a:avLst/>
          </a:prstGeom>
        </p:spPr>
      </p:pic>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8064"/>
            <a:ext cx="3419872" cy="2564904"/>
          </a:xfrm>
          <a:prstGeom prst="rect">
            <a:avLst/>
          </a:prstGeom>
        </p:spPr>
      </p:pic>
    </p:spTree>
    <p:extLst>
      <p:ext uri="{BB962C8B-B14F-4D97-AF65-F5344CB8AC3E}">
        <p14:creationId xmlns:p14="http://schemas.microsoft.com/office/powerpoint/2010/main" val="2426011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0" y="5445224"/>
            <a:ext cx="9108504" cy="1412776"/>
            <a:chOff x="0" y="5445224"/>
            <a:chExt cx="9108504" cy="1412776"/>
          </a:xfrm>
        </p:grpSpPr>
        <p:pic>
          <p:nvPicPr>
            <p:cNvPr id="9" name="WordPictureWatermark208719298" descr="Templet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9451"/>
            <a:stretch/>
          </p:blipFill>
          <p:spPr bwMode="auto">
            <a:xfrm>
              <a:off x="0" y="5445224"/>
              <a:ext cx="9108504" cy="1412776"/>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a:blip r:embed="rId3"/>
            <a:stretch>
              <a:fillRect/>
            </a:stretch>
          </p:blipFill>
          <p:spPr>
            <a:xfrm>
              <a:off x="6660232" y="5877272"/>
              <a:ext cx="1476804" cy="709171"/>
            </a:xfrm>
            <a:prstGeom prst="rect">
              <a:avLst/>
            </a:prstGeom>
          </p:spPr>
        </p:pic>
      </p:gr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5" y="-2822"/>
            <a:ext cx="9144000" cy="6858000"/>
          </a:xfrm>
          <a:prstGeom prst="rect">
            <a:avLst/>
          </a:prstGeom>
        </p:spPr>
      </p:pic>
      <p:sp>
        <p:nvSpPr>
          <p:cNvPr id="5" name="2 Subtítulo"/>
          <p:cNvSpPr txBox="1">
            <a:spLocks/>
          </p:cNvSpPr>
          <p:nvPr/>
        </p:nvSpPr>
        <p:spPr>
          <a:xfrm>
            <a:off x="4788024" y="404664"/>
            <a:ext cx="3996445" cy="720080"/>
          </a:xfrm>
          <a:prstGeom prst="rect">
            <a:avLst/>
          </a:prstGeom>
          <a:solidFill>
            <a:schemeClr val="accent3">
              <a:lumMod val="50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s-CO" sz="3400" b="1" dirty="0" smtClean="0">
                <a:solidFill>
                  <a:schemeClr val="bg1"/>
                </a:solidFill>
              </a:rPr>
              <a:t>RESULTADOS</a:t>
            </a:r>
          </a:p>
        </p:txBody>
      </p:sp>
    </p:spTree>
    <p:extLst>
      <p:ext uri="{BB962C8B-B14F-4D97-AF65-F5344CB8AC3E}">
        <p14:creationId xmlns:p14="http://schemas.microsoft.com/office/powerpoint/2010/main" val="3258053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0" y="5445224"/>
            <a:ext cx="9108504" cy="1412776"/>
            <a:chOff x="0" y="5445224"/>
            <a:chExt cx="9108504" cy="1412776"/>
          </a:xfrm>
        </p:grpSpPr>
        <p:pic>
          <p:nvPicPr>
            <p:cNvPr id="9" name="WordPictureWatermark208719298" descr="Templet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9451"/>
            <a:stretch/>
          </p:blipFill>
          <p:spPr bwMode="auto">
            <a:xfrm>
              <a:off x="0" y="5445224"/>
              <a:ext cx="9108504" cy="1412776"/>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a:blip r:embed="rId3"/>
            <a:stretch>
              <a:fillRect/>
            </a:stretch>
          </p:blipFill>
          <p:spPr>
            <a:xfrm>
              <a:off x="6660232" y="5877272"/>
              <a:ext cx="1476804" cy="709171"/>
            </a:xfrm>
            <a:prstGeom prst="rect">
              <a:avLst/>
            </a:prstGeom>
          </p:spPr>
        </p:pic>
      </p:grpSp>
      <p:sp>
        <p:nvSpPr>
          <p:cNvPr id="5" name="2 Subtítulo"/>
          <p:cNvSpPr txBox="1">
            <a:spLocks/>
          </p:cNvSpPr>
          <p:nvPr/>
        </p:nvSpPr>
        <p:spPr>
          <a:xfrm>
            <a:off x="179512" y="218803"/>
            <a:ext cx="8728521" cy="61790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s-CO" b="1" dirty="0" smtClean="0">
                <a:solidFill>
                  <a:srgbClr val="BF9000"/>
                </a:solidFill>
              </a:rPr>
              <a:t>Resultados componente socioeconómico</a:t>
            </a:r>
            <a:endParaRPr lang="es-CO" dirty="0"/>
          </a:p>
        </p:txBody>
      </p:sp>
      <p:sp>
        <p:nvSpPr>
          <p:cNvPr id="22" name="CuadroTexto 21"/>
          <p:cNvSpPr txBox="1"/>
          <p:nvPr/>
        </p:nvSpPr>
        <p:spPr>
          <a:xfrm>
            <a:off x="188355" y="887247"/>
            <a:ext cx="4732724" cy="923330"/>
          </a:xfrm>
          <a:prstGeom prst="rect">
            <a:avLst/>
          </a:prstGeom>
          <a:noFill/>
        </p:spPr>
        <p:txBody>
          <a:bodyPr wrap="square" rtlCol="0">
            <a:spAutoFit/>
          </a:bodyPr>
          <a:lstStyle/>
          <a:p>
            <a:pPr algn="ctr"/>
            <a:r>
              <a:rPr lang="es-CO" b="1" dirty="0" smtClean="0"/>
              <a:t>- Entrevistas y registro fotográfico de 177 fincas (50 en Pacho; 59 en Tibacuy y 68</a:t>
            </a:r>
            <a:r>
              <a:rPr lang="es-CO" b="1" dirty="0" smtClean="0">
                <a:solidFill>
                  <a:srgbClr val="FF0000"/>
                </a:solidFill>
              </a:rPr>
              <a:t> </a:t>
            </a:r>
            <a:r>
              <a:rPr lang="es-CO" b="1" dirty="0" smtClean="0"/>
              <a:t>en San Juan de Rioseco)</a:t>
            </a:r>
            <a:r>
              <a:rPr lang="es-CO" b="1" dirty="0"/>
              <a:t>.</a:t>
            </a:r>
          </a:p>
        </p:txBody>
      </p:sp>
      <p:sp>
        <p:nvSpPr>
          <p:cNvPr id="16" name="CuadroTexto 15"/>
          <p:cNvSpPr txBox="1"/>
          <p:nvPr/>
        </p:nvSpPr>
        <p:spPr>
          <a:xfrm>
            <a:off x="367308" y="1916263"/>
            <a:ext cx="4176464" cy="369332"/>
          </a:xfrm>
          <a:prstGeom prst="rect">
            <a:avLst/>
          </a:prstGeom>
          <a:noFill/>
        </p:spPr>
        <p:txBody>
          <a:bodyPr wrap="square" rtlCol="0">
            <a:spAutoFit/>
          </a:bodyPr>
          <a:lstStyle/>
          <a:p>
            <a:r>
              <a:rPr lang="es-CO" b="1" dirty="0" smtClean="0"/>
              <a:t>- Aspectos familiares:</a:t>
            </a:r>
            <a:endParaRPr lang="es-CO" b="1" dirty="0"/>
          </a:p>
        </p:txBody>
      </p:sp>
      <p:sp>
        <p:nvSpPr>
          <p:cNvPr id="17" name="Rectángulo 16"/>
          <p:cNvSpPr/>
          <p:nvPr/>
        </p:nvSpPr>
        <p:spPr>
          <a:xfrm>
            <a:off x="193822" y="4045421"/>
            <a:ext cx="8557744" cy="1077218"/>
          </a:xfrm>
          <a:prstGeom prst="rect">
            <a:avLst/>
          </a:prstGeom>
        </p:spPr>
        <p:txBody>
          <a:bodyPr wrap="square">
            <a:spAutoFit/>
          </a:bodyPr>
          <a:lstStyle/>
          <a:p>
            <a:pPr algn="ctr"/>
            <a:r>
              <a:rPr lang="es-CO" sz="1600" u="sng" dirty="0" smtClean="0">
                <a:solidFill>
                  <a:srgbClr val="C00000"/>
                </a:solidFill>
              </a:rPr>
              <a:t>En los tres municipios una de las problemáticas es la migración y envejecimiento de la población cafetera. Esto aumenta </a:t>
            </a:r>
            <a:r>
              <a:rPr lang="es-CO" sz="1600" u="sng" dirty="0">
                <a:solidFill>
                  <a:srgbClr val="C00000"/>
                </a:solidFill>
              </a:rPr>
              <a:t>la vulnerabilidad </a:t>
            </a:r>
            <a:r>
              <a:rPr lang="es-CO" sz="1600" u="sng" dirty="0" smtClean="0">
                <a:solidFill>
                  <a:srgbClr val="C00000"/>
                </a:solidFill>
              </a:rPr>
              <a:t>frente al cambio climático ya </a:t>
            </a:r>
            <a:r>
              <a:rPr lang="es-CO" sz="1600" u="sng" dirty="0">
                <a:solidFill>
                  <a:srgbClr val="C00000"/>
                </a:solidFill>
              </a:rPr>
              <a:t>que disminuye la disponibilidad de tiempo y mano de obra para </a:t>
            </a:r>
            <a:r>
              <a:rPr lang="es-CO" sz="1600" u="sng" dirty="0" smtClean="0">
                <a:solidFill>
                  <a:srgbClr val="C00000"/>
                </a:solidFill>
              </a:rPr>
              <a:t>las actividades productivas así como para realizar </a:t>
            </a:r>
            <a:r>
              <a:rPr lang="es-CO" sz="1600" u="sng" dirty="0">
                <a:solidFill>
                  <a:srgbClr val="C00000"/>
                </a:solidFill>
              </a:rPr>
              <a:t>acciones </a:t>
            </a:r>
            <a:r>
              <a:rPr lang="es-CO" sz="1600" u="sng" dirty="0" smtClean="0">
                <a:solidFill>
                  <a:srgbClr val="C00000"/>
                </a:solidFill>
              </a:rPr>
              <a:t>y obras de adaptación.</a:t>
            </a:r>
            <a:endParaRPr lang="es-CO" sz="1600" u="sng" dirty="0">
              <a:solidFill>
                <a:srgbClr val="C00000"/>
              </a:solidFill>
            </a:endParaRPr>
          </a:p>
        </p:txBody>
      </p:sp>
      <p:pic>
        <p:nvPicPr>
          <p:cNvPr id="20" name="Imagen 19"/>
          <p:cNvPicPr>
            <a:picLocks noChangeAspect="1"/>
          </p:cNvPicPr>
          <p:nvPr/>
        </p:nvPicPr>
        <p:blipFill>
          <a:blip r:embed="rId4"/>
          <a:stretch>
            <a:fillRect/>
          </a:stretch>
        </p:blipFill>
        <p:spPr>
          <a:xfrm>
            <a:off x="5630358" y="1123826"/>
            <a:ext cx="3273119" cy="2444819"/>
          </a:xfrm>
          <a:prstGeom prst="ellipse">
            <a:avLst/>
          </a:prstGeom>
          <a:ln>
            <a:noFill/>
          </a:ln>
          <a:effectLst>
            <a:softEdge rad="112500"/>
          </a:effectLst>
        </p:spPr>
      </p:pic>
      <p:graphicFrame>
        <p:nvGraphicFramePr>
          <p:cNvPr id="21" name="Tabla 20"/>
          <p:cNvGraphicFramePr>
            <a:graphicFrameLocks noGrp="1"/>
          </p:cNvGraphicFramePr>
          <p:nvPr>
            <p:extLst>
              <p:ext uri="{D42A27DB-BD31-4B8C-83A1-F6EECF244321}">
                <p14:modId xmlns:p14="http://schemas.microsoft.com/office/powerpoint/2010/main" val="1425921943"/>
              </p:ext>
            </p:extLst>
          </p:nvPr>
        </p:nvGraphicFramePr>
        <p:xfrm>
          <a:off x="367308" y="2360185"/>
          <a:ext cx="4716016" cy="1493520"/>
        </p:xfrm>
        <a:graphic>
          <a:graphicData uri="http://schemas.openxmlformats.org/drawingml/2006/table">
            <a:tbl>
              <a:tblPr firstRow="1" bandRow="1">
                <a:tableStyleId>{1FECB4D8-DB02-4DC6-A0A2-4F2EBAE1DC90}</a:tableStyleId>
              </a:tblPr>
              <a:tblGrid>
                <a:gridCol w="1791065"/>
                <a:gridCol w="824260"/>
                <a:gridCol w="920092"/>
                <a:gridCol w="1180599"/>
              </a:tblGrid>
              <a:tr h="0">
                <a:tc>
                  <a:txBody>
                    <a:bodyPr/>
                    <a:lstStyle/>
                    <a:p>
                      <a:pPr algn="ctr"/>
                      <a:r>
                        <a:rPr lang="es-CO" sz="1600" dirty="0" smtClean="0"/>
                        <a:t>Aspecto</a:t>
                      </a:r>
                      <a:endParaRPr lang="es-CO" sz="1600" dirty="0"/>
                    </a:p>
                  </a:txBody>
                  <a:tcPr anchor="ctr"/>
                </a:tc>
                <a:tc>
                  <a:txBody>
                    <a:bodyPr/>
                    <a:lstStyle/>
                    <a:p>
                      <a:pPr algn="ctr"/>
                      <a:r>
                        <a:rPr lang="es-CO" sz="1600" dirty="0" smtClean="0"/>
                        <a:t>Pacho</a:t>
                      </a:r>
                      <a:endParaRPr lang="es-CO" sz="1600" dirty="0"/>
                    </a:p>
                  </a:txBody>
                  <a:tcPr anchor="ctr"/>
                </a:tc>
                <a:tc>
                  <a:txBody>
                    <a:bodyPr/>
                    <a:lstStyle/>
                    <a:p>
                      <a:pPr algn="ctr"/>
                      <a:r>
                        <a:rPr lang="es-CO" sz="1600" dirty="0" smtClean="0"/>
                        <a:t>Tibacuy</a:t>
                      </a:r>
                      <a:endParaRPr lang="es-CO" sz="1600" dirty="0"/>
                    </a:p>
                  </a:txBody>
                  <a:tcPr anchor="ctr"/>
                </a:tc>
                <a:tc>
                  <a:txBody>
                    <a:bodyPr/>
                    <a:lstStyle/>
                    <a:p>
                      <a:pPr algn="ctr"/>
                      <a:r>
                        <a:rPr lang="es-CO" sz="1600" dirty="0" smtClean="0"/>
                        <a:t>San Juan de Rioseco</a:t>
                      </a:r>
                      <a:endParaRPr lang="es-CO" sz="1600" dirty="0"/>
                    </a:p>
                  </a:txBody>
                  <a:tcPr anchor="ctr"/>
                </a:tc>
              </a:tr>
              <a:tr h="0">
                <a:tc>
                  <a:txBody>
                    <a:bodyPr/>
                    <a:lstStyle/>
                    <a:p>
                      <a:pPr algn="ctr"/>
                      <a:r>
                        <a:rPr lang="es-CO" sz="1600" dirty="0" smtClean="0"/>
                        <a:t>No. de personas por familia</a:t>
                      </a:r>
                      <a:endParaRPr lang="es-CO" sz="1600" dirty="0"/>
                    </a:p>
                  </a:txBody>
                  <a:tcPr anchor="ctr"/>
                </a:tc>
                <a:tc>
                  <a:txBody>
                    <a:bodyPr/>
                    <a:lstStyle/>
                    <a:p>
                      <a:pPr algn="ctr"/>
                      <a:r>
                        <a:rPr lang="es-CO" sz="1600" dirty="0" smtClean="0"/>
                        <a:t>3</a:t>
                      </a:r>
                      <a:endParaRPr lang="es-CO" sz="1600" dirty="0"/>
                    </a:p>
                  </a:txBody>
                  <a:tcPr anchor="ctr"/>
                </a:tc>
                <a:tc>
                  <a:txBody>
                    <a:bodyPr/>
                    <a:lstStyle/>
                    <a:p>
                      <a:pPr algn="ctr"/>
                      <a:r>
                        <a:rPr lang="es-CO" sz="1600" dirty="0" smtClean="0"/>
                        <a:t>3</a:t>
                      </a:r>
                      <a:endParaRPr lang="es-CO" sz="1600" dirty="0"/>
                    </a:p>
                  </a:txBody>
                  <a:tcPr anchor="ctr"/>
                </a:tc>
                <a:tc>
                  <a:txBody>
                    <a:bodyPr/>
                    <a:lstStyle/>
                    <a:p>
                      <a:pPr algn="ctr"/>
                      <a:r>
                        <a:rPr lang="es-CO" sz="1600" dirty="0" smtClean="0"/>
                        <a:t>3</a:t>
                      </a:r>
                      <a:endParaRPr lang="es-CO" sz="1600" dirty="0"/>
                    </a:p>
                  </a:txBody>
                  <a:tcPr anchor="ctr"/>
                </a:tc>
              </a:tr>
              <a:tr h="0">
                <a:tc>
                  <a:txBody>
                    <a:bodyPr/>
                    <a:lstStyle/>
                    <a:p>
                      <a:pPr algn="ctr"/>
                      <a:r>
                        <a:rPr lang="es-CO" sz="1600" dirty="0" smtClean="0"/>
                        <a:t>Edad promedio</a:t>
                      </a:r>
                      <a:endParaRPr lang="es-CO" sz="1600" dirty="0"/>
                    </a:p>
                  </a:txBody>
                  <a:tcPr anchor="ctr"/>
                </a:tc>
                <a:tc>
                  <a:txBody>
                    <a:bodyPr/>
                    <a:lstStyle/>
                    <a:p>
                      <a:pPr algn="ctr"/>
                      <a:r>
                        <a:rPr lang="es-CO" sz="1600" dirty="0" smtClean="0"/>
                        <a:t>56</a:t>
                      </a:r>
                      <a:endParaRPr lang="es-CO" sz="1600" dirty="0"/>
                    </a:p>
                  </a:txBody>
                  <a:tcPr anchor="ctr"/>
                </a:tc>
                <a:tc>
                  <a:txBody>
                    <a:bodyPr/>
                    <a:lstStyle/>
                    <a:p>
                      <a:pPr algn="ctr"/>
                      <a:r>
                        <a:rPr lang="es-CO" sz="1600" dirty="0" smtClean="0"/>
                        <a:t>57</a:t>
                      </a:r>
                      <a:endParaRPr lang="es-CO" sz="1600" dirty="0"/>
                    </a:p>
                  </a:txBody>
                  <a:tcPr anchor="ctr"/>
                </a:tc>
                <a:tc>
                  <a:txBody>
                    <a:bodyPr/>
                    <a:lstStyle/>
                    <a:p>
                      <a:pPr algn="ctr"/>
                      <a:r>
                        <a:rPr lang="es-CO" sz="1600" dirty="0" smtClean="0"/>
                        <a:t>55</a:t>
                      </a:r>
                      <a:endParaRPr lang="es-CO" sz="1600" dirty="0"/>
                    </a:p>
                  </a:txBody>
                  <a:tcPr anchor="ctr"/>
                </a:tc>
              </a:tr>
            </a:tbl>
          </a:graphicData>
        </a:graphic>
      </p:graphicFrame>
    </p:spTree>
    <p:extLst>
      <p:ext uri="{BB962C8B-B14F-4D97-AF65-F5344CB8AC3E}">
        <p14:creationId xmlns:p14="http://schemas.microsoft.com/office/powerpoint/2010/main" val="24661201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Subtítulo"/>
          <p:cNvSpPr txBox="1">
            <a:spLocks/>
          </p:cNvSpPr>
          <p:nvPr/>
        </p:nvSpPr>
        <p:spPr>
          <a:xfrm>
            <a:off x="251520" y="116632"/>
            <a:ext cx="8728521" cy="61790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s-CO" b="1" dirty="0" smtClean="0">
                <a:solidFill>
                  <a:srgbClr val="BF9000"/>
                </a:solidFill>
              </a:rPr>
              <a:t>Aspectos relacionados con la producción</a:t>
            </a:r>
            <a:endParaRPr lang="es-CO" dirty="0"/>
          </a:p>
        </p:txBody>
      </p:sp>
      <p:sp>
        <p:nvSpPr>
          <p:cNvPr id="14" name="CuadroTexto 13"/>
          <p:cNvSpPr txBox="1"/>
          <p:nvPr/>
        </p:nvSpPr>
        <p:spPr>
          <a:xfrm>
            <a:off x="4899604" y="656761"/>
            <a:ext cx="3521256" cy="369332"/>
          </a:xfrm>
          <a:prstGeom prst="rect">
            <a:avLst/>
          </a:prstGeom>
          <a:noFill/>
        </p:spPr>
        <p:txBody>
          <a:bodyPr wrap="square" rtlCol="0">
            <a:spAutoFit/>
          </a:bodyPr>
          <a:lstStyle/>
          <a:p>
            <a:r>
              <a:rPr lang="es-CO" b="1" dirty="0" smtClean="0"/>
              <a:t>-</a:t>
            </a:r>
            <a:endParaRPr lang="es-CO" b="1" dirty="0"/>
          </a:p>
        </p:txBody>
      </p:sp>
      <p:pic>
        <p:nvPicPr>
          <p:cNvPr id="4" name="Imagen 3"/>
          <p:cNvPicPr>
            <a:picLocks noChangeAspect="1"/>
          </p:cNvPicPr>
          <p:nvPr/>
        </p:nvPicPr>
        <p:blipFill rotWithShape="1">
          <a:blip r:embed="rId2"/>
          <a:srcRect t="14737"/>
          <a:stretch/>
        </p:blipFill>
        <p:spPr>
          <a:xfrm>
            <a:off x="4899604" y="3262109"/>
            <a:ext cx="3628628" cy="2561650"/>
          </a:xfrm>
          <a:prstGeom prst="rect">
            <a:avLst/>
          </a:prstGeom>
          <a:ln>
            <a:solidFill>
              <a:schemeClr val="accent1"/>
            </a:solidFill>
          </a:ln>
        </p:spPr>
      </p:pic>
      <p:pic>
        <p:nvPicPr>
          <p:cNvPr id="11" name="Imagen 10"/>
          <p:cNvPicPr>
            <a:picLocks noChangeAspect="1"/>
          </p:cNvPicPr>
          <p:nvPr/>
        </p:nvPicPr>
        <p:blipFill rotWithShape="1">
          <a:blip r:embed="rId3"/>
          <a:srcRect l="1361" t="16670" r="1573" b="4163"/>
          <a:stretch/>
        </p:blipFill>
        <p:spPr>
          <a:xfrm>
            <a:off x="194020" y="1062925"/>
            <a:ext cx="3744638" cy="2421928"/>
          </a:xfrm>
          <a:prstGeom prst="rect">
            <a:avLst/>
          </a:prstGeom>
          <a:ln>
            <a:solidFill>
              <a:schemeClr val="accent1"/>
            </a:solidFill>
          </a:ln>
        </p:spPr>
      </p:pic>
      <p:sp>
        <p:nvSpPr>
          <p:cNvPr id="6" name="CuadroTexto 5"/>
          <p:cNvSpPr txBox="1"/>
          <p:nvPr/>
        </p:nvSpPr>
        <p:spPr>
          <a:xfrm>
            <a:off x="251520" y="3177076"/>
            <a:ext cx="792088" cy="307777"/>
          </a:xfrm>
          <a:prstGeom prst="rect">
            <a:avLst/>
          </a:prstGeom>
          <a:noFill/>
        </p:spPr>
        <p:txBody>
          <a:bodyPr wrap="square" rtlCol="0">
            <a:spAutoFit/>
          </a:bodyPr>
          <a:lstStyle/>
          <a:p>
            <a:pPr algn="ctr"/>
            <a:r>
              <a:rPr lang="es-CO" sz="1400" b="1" dirty="0" smtClean="0"/>
              <a:t>Pacho</a:t>
            </a:r>
            <a:endParaRPr lang="es-CO" sz="1400" b="1" dirty="0"/>
          </a:p>
        </p:txBody>
      </p:sp>
      <p:sp>
        <p:nvSpPr>
          <p:cNvPr id="13" name="CuadroTexto 12"/>
          <p:cNvSpPr txBox="1"/>
          <p:nvPr/>
        </p:nvSpPr>
        <p:spPr>
          <a:xfrm>
            <a:off x="4846391" y="5806109"/>
            <a:ext cx="936104" cy="307777"/>
          </a:xfrm>
          <a:prstGeom prst="rect">
            <a:avLst/>
          </a:prstGeom>
          <a:noFill/>
        </p:spPr>
        <p:txBody>
          <a:bodyPr wrap="square" rtlCol="0">
            <a:spAutoFit/>
          </a:bodyPr>
          <a:lstStyle/>
          <a:p>
            <a:pPr algn="ctr"/>
            <a:r>
              <a:rPr lang="es-CO" sz="1400" b="1" dirty="0" smtClean="0"/>
              <a:t>San Juan</a:t>
            </a:r>
            <a:endParaRPr lang="es-CO" sz="1400" b="1" dirty="0"/>
          </a:p>
        </p:txBody>
      </p:sp>
      <p:pic>
        <p:nvPicPr>
          <p:cNvPr id="16" name="Imagen 15"/>
          <p:cNvPicPr>
            <a:picLocks noChangeAspect="1"/>
          </p:cNvPicPr>
          <p:nvPr/>
        </p:nvPicPr>
        <p:blipFill rotWithShape="1">
          <a:blip r:embed="rId4"/>
          <a:srcRect t="11242"/>
          <a:stretch/>
        </p:blipFill>
        <p:spPr>
          <a:xfrm>
            <a:off x="207894" y="3547352"/>
            <a:ext cx="3730764" cy="2621282"/>
          </a:xfrm>
          <a:prstGeom prst="rect">
            <a:avLst/>
          </a:prstGeom>
          <a:ln>
            <a:solidFill>
              <a:schemeClr val="accent1"/>
            </a:solidFill>
          </a:ln>
        </p:spPr>
      </p:pic>
      <p:sp>
        <p:nvSpPr>
          <p:cNvPr id="17" name="CuadroTexto 16"/>
          <p:cNvSpPr txBox="1"/>
          <p:nvPr/>
        </p:nvSpPr>
        <p:spPr>
          <a:xfrm>
            <a:off x="194020" y="5823759"/>
            <a:ext cx="792088" cy="307777"/>
          </a:xfrm>
          <a:prstGeom prst="rect">
            <a:avLst/>
          </a:prstGeom>
          <a:noFill/>
        </p:spPr>
        <p:txBody>
          <a:bodyPr wrap="square" rtlCol="0">
            <a:spAutoFit/>
          </a:bodyPr>
          <a:lstStyle/>
          <a:p>
            <a:pPr algn="ctr"/>
            <a:r>
              <a:rPr lang="es-CO" sz="1400" b="1" dirty="0" smtClean="0"/>
              <a:t>Tibacuy</a:t>
            </a:r>
            <a:endParaRPr lang="es-CO" sz="1400" b="1" dirty="0"/>
          </a:p>
        </p:txBody>
      </p:sp>
      <p:graphicFrame>
        <p:nvGraphicFramePr>
          <p:cNvPr id="18" name="Tabla 17"/>
          <p:cNvGraphicFramePr>
            <a:graphicFrameLocks noGrp="1"/>
          </p:cNvGraphicFramePr>
          <p:nvPr>
            <p:extLst>
              <p:ext uri="{D42A27DB-BD31-4B8C-83A1-F6EECF244321}">
                <p14:modId xmlns:p14="http://schemas.microsoft.com/office/powerpoint/2010/main" val="571284563"/>
              </p:ext>
            </p:extLst>
          </p:nvPr>
        </p:nvGraphicFramePr>
        <p:xfrm>
          <a:off x="4228884" y="1124744"/>
          <a:ext cx="4751157" cy="1432560"/>
        </p:xfrm>
        <a:graphic>
          <a:graphicData uri="http://schemas.openxmlformats.org/drawingml/2006/table">
            <a:tbl>
              <a:tblPr firstRow="1" bandRow="1">
                <a:tableStyleId>{1FECB4D8-DB02-4DC6-A0A2-4F2EBAE1DC90}</a:tableStyleId>
              </a:tblPr>
              <a:tblGrid>
                <a:gridCol w="2166575"/>
                <a:gridCol w="838674"/>
                <a:gridCol w="768785"/>
                <a:gridCol w="977123"/>
              </a:tblGrid>
              <a:tr h="0">
                <a:tc>
                  <a:txBody>
                    <a:bodyPr/>
                    <a:lstStyle/>
                    <a:p>
                      <a:pPr algn="ctr"/>
                      <a:r>
                        <a:rPr lang="es-CO" sz="1400" dirty="0" smtClean="0"/>
                        <a:t>Aspecto</a:t>
                      </a:r>
                      <a:endParaRPr lang="es-CO" sz="1400" dirty="0"/>
                    </a:p>
                  </a:txBody>
                  <a:tcPr anchor="ctr"/>
                </a:tc>
                <a:tc>
                  <a:txBody>
                    <a:bodyPr/>
                    <a:lstStyle/>
                    <a:p>
                      <a:pPr algn="ctr"/>
                      <a:r>
                        <a:rPr lang="es-CO" sz="1400" dirty="0" smtClean="0"/>
                        <a:t>Pacho</a:t>
                      </a:r>
                      <a:endParaRPr lang="es-CO" sz="1400" dirty="0"/>
                    </a:p>
                  </a:txBody>
                  <a:tcPr anchor="ctr"/>
                </a:tc>
                <a:tc>
                  <a:txBody>
                    <a:bodyPr/>
                    <a:lstStyle/>
                    <a:p>
                      <a:pPr algn="ctr"/>
                      <a:r>
                        <a:rPr lang="es-CO" sz="1400" dirty="0" smtClean="0"/>
                        <a:t>Tibacuy</a:t>
                      </a:r>
                      <a:endParaRPr lang="es-CO" sz="1400" dirty="0"/>
                    </a:p>
                  </a:txBody>
                  <a:tcPr anchor="ctr"/>
                </a:tc>
                <a:tc>
                  <a:txBody>
                    <a:bodyPr/>
                    <a:lstStyle/>
                    <a:p>
                      <a:pPr algn="ctr"/>
                      <a:r>
                        <a:rPr lang="es-CO" sz="1400" dirty="0" smtClean="0"/>
                        <a:t>San Juan de Rioseco</a:t>
                      </a:r>
                      <a:endParaRPr lang="es-CO" sz="1400" dirty="0"/>
                    </a:p>
                  </a:txBody>
                  <a:tcPr anchor="ctr"/>
                </a:tc>
              </a:tr>
              <a:tr h="0">
                <a:tc>
                  <a:txBody>
                    <a:bodyPr/>
                    <a:lstStyle/>
                    <a:p>
                      <a:pPr algn="ctr"/>
                      <a:r>
                        <a:rPr lang="es-CO" sz="1400" dirty="0" smtClean="0"/>
                        <a:t>Área</a:t>
                      </a:r>
                      <a:r>
                        <a:rPr lang="es-CO" sz="1400" baseline="0" dirty="0" smtClean="0"/>
                        <a:t> media fincas (ha)</a:t>
                      </a:r>
                      <a:endParaRPr lang="es-CO" sz="1400" dirty="0"/>
                    </a:p>
                  </a:txBody>
                  <a:tcPr anchor="ctr"/>
                </a:tc>
                <a:tc>
                  <a:txBody>
                    <a:bodyPr/>
                    <a:lstStyle/>
                    <a:p>
                      <a:pPr algn="ctr"/>
                      <a:r>
                        <a:rPr lang="es-CO" sz="1400" dirty="0" smtClean="0"/>
                        <a:t>4,1</a:t>
                      </a:r>
                      <a:endParaRPr lang="es-CO" sz="1400" dirty="0"/>
                    </a:p>
                  </a:txBody>
                  <a:tcPr anchor="ctr"/>
                </a:tc>
                <a:tc>
                  <a:txBody>
                    <a:bodyPr/>
                    <a:lstStyle/>
                    <a:p>
                      <a:pPr algn="ctr"/>
                      <a:r>
                        <a:rPr lang="es-CO" sz="1400" dirty="0" smtClean="0"/>
                        <a:t>4,1</a:t>
                      </a:r>
                      <a:endParaRPr lang="es-CO" sz="1400" dirty="0"/>
                    </a:p>
                  </a:txBody>
                  <a:tcPr anchor="ctr"/>
                </a:tc>
                <a:tc>
                  <a:txBody>
                    <a:bodyPr/>
                    <a:lstStyle/>
                    <a:p>
                      <a:pPr algn="ctr"/>
                      <a:r>
                        <a:rPr lang="es-CO" sz="1400" dirty="0" smtClean="0"/>
                        <a:t>6,5</a:t>
                      </a:r>
                      <a:endParaRPr lang="es-CO" sz="1400" dirty="0"/>
                    </a:p>
                  </a:txBody>
                  <a:tcPr anchor="ctr"/>
                </a:tc>
              </a:tr>
              <a:tr h="0">
                <a:tc>
                  <a:txBody>
                    <a:bodyPr/>
                    <a:lstStyle/>
                    <a:p>
                      <a:pPr algn="ctr"/>
                      <a:r>
                        <a:rPr lang="es-CO" sz="1400" dirty="0" smtClean="0"/>
                        <a:t>Área</a:t>
                      </a:r>
                      <a:r>
                        <a:rPr lang="es-CO" sz="1400" baseline="0" dirty="0" smtClean="0"/>
                        <a:t> media en café (ha)</a:t>
                      </a:r>
                      <a:endParaRPr lang="es-CO" sz="1400" dirty="0"/>
                    </a:p>
                  </a:txBody>
                  <a:tcPr anchor="ctr"/>
                </a:tc>
                <a:tc>
                  <a:txBody>
                    <a:bodyPr/>
                    <a:lstStyle/>
                    <a:p>
                      <a:pPr algn="ctr"/>
                      <a:r>
                        <a:rPr lang="es-CO" sz="1400" dirty="0" smtClean="0"/>
                        <a:t>1,64</a:t>
                      </a:r>
                      <a:endParaRPr lang="es-CO" sz="1400" dirty="0"/>
                    </a:p>
                  </a:txBody>
                  <a:tcPr anchor="ctr"/>
                </a:tc>
                <a:tc>
                  <a:txBody>
                    <a:bodyPr/>
                    <a:lstStyle/>
                    <a:p>
                      <a:pPr algn="ctr"/>
                      <a:r>
                        <a:rPr lang="es-CO" sz="1400" dirty="0" smtClean="0"/>
                        <a:t>2,1</a:t>
                      </a:r>
                      <a:endParaRPr lang="es-CO" sz="1400" dirty="0"/>
                    </a:p>
                  </a:txBody>
                  <a:tcPr anchor="ctr"/>
                </a:tc>
                <a:tc>
                  <a:txBody>
                    <a:bodyPr/>
                    <a:lstStyle/>
                    <a:p>
                      <a:pPr algn="ctr"/>
                      <a:r>
                        <a:rPr lang="es-CO" sz="1400" dirty="0" smtClean="0"/>
                        <a:t>2,6</a:t>
                      </a:r>
                      <a:endParaRPr lang="es-CO" sz="1400" dirty="0"/>
                    </a:p>
                  </a:txBody>
                  <a:tcPr anchor="ctr"/>
                </a:tc>
              </a:tr>
              <a:tr h="0">
                <a:tc>
                  <a:txBody>
                    <a:bodyPr/>
                    <a:lstStyle/>
                    <a:p>
                      <a:pPr algn="ctr"/>
                      <a:r>
                        <a:rPr lang="es-CO" sz="1400" dirty="0" smtClean="0"/>
                        <a:t>% de la finca en café</a:t>
                      </a:r>
                      <a:endParaRPr lang="es-CO" sz="1400" dirty="0"/>
                    </a:p>
                  </a:txBody>
                  <a:tcPr anchor="ctr"/>
                </a:tc>
                <a:tc>
                  <a:txBody>
                    <a:bodyPr/>
                    <a:lstStyle/>
                    <a:p>
                      <a:pPr algn="ctr"/>
                      <a:r>
                        <a:rPr lang="es-CO" sz="1400" u="sng" dirty="0" smtClean="0"/>
                        <a:t>43%</a:t>
                      </a:r>
                      <a:endParaRPr lang="es-CO" sz="1400" u="sng" dirty="0"/>
                    </a:p>
                  </a:txBody>
                  <a:tcPr anchor="ctr"/>
                </a:tc>
                <a:tc>
                  <a:txBody>
                    <a:bodyPr/>
                    <a:lstStyle/>
                    <a:p>
                      <a:pPr algn="ctr"/>
                      <a:r>
                        <a:rPr lang="es-CO" sz="1400" u="sng" dirty="0" smtClean="0"/>
                        <a:t>51,2%</a:t>
                      </a:r>
                      <a:endParaRPr lang="es-CO" sz="1400" u="sng" dirty="0"/>
                    </a:p>
                  </a:txBody>
                  <a:tcPr anchor="ctr"/>
                </a:tc>
                <a:tc>
                  <a:txBody>
                    <a:bodyPr/>
                    <a:lstStyle/>
                    <a:p>
                      <a:pPr algn="ctr"/>
                      <a:r>
                        <a:rPr lang="es-CO" sz="1400" u="sng" dirty="0" smtClean="0"/>
                        <a:t>40%</a:t>
                      </a:r>
                      <a:endParaRPr lang="es-CO" sz="1400" u="sng" dirty="0"/>
                    </a:p>
                  </a:txBody>
                  <a:tcPr anchor="ctr"/>
                </a:tc>
              </a:tr>
            </a:tbl>
          </a:graphicData>
        </a:graphic>
      </p:graphicFrame>
    </p:spTree>
    <p:extLst>
      <p:ext uri="{BB962C8B-B14F-4D97-AF65-F5344CB8AC3E}">
        <p14:creationId xmlns:p14="http://schemas.microsoft.com/office/powerpoint/2010/main" val="4172312327"/>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1043</TotalTime>
  <Words>4184</Words>
  <Application>Microsoft Office PowerPoint</Application>
  <PresentationFormat>Presentación en pantalla (4:3)</PresentationFormat>
  <Paragraphs>1106</Paragraphs>
  <Slides>44</Slides>
  <Notes>7</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44</vt:i4>
      </vt:variant>
    </vt:vector>
  </HeadingPairs>
  <TitlesOfParts>
    <vt:vector size="50" baseType="lpstr">
      <vt:lpstr>Arial</vt:lpstr>
      <vt:lpstr>Calibri</vt:lpstr>
      <vt:lpstr>Times New Roman</vt:lpstr>
      <vt:lpstr>Titillium Lt</vt:lpstr>
      <vt:lpstr>Titillium-Light</vt:lpstr>
      <vt:lpstr>Tema de Office</vt:lpstr>
      <vt:lpstr>Presentación de PowerPoint</vt:lpstr>
      <vt:lpstr>Presentación de PowerPoint</vt:lpstr>
      <vt:lpstr>Presentación de PowerPoint</vt:lpstr>
      <vt:lpstr>Objetivo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Resultados composición florística</vt:lpstr>
      <vt:lpstr>Presentación de PowerPoint</vt:lpstr>
      <vt:lpstr>Especies más y menos abundantes</vt:lpstr>
      <vt:lpstr>Presentación de PowerPoint</vt:lpstr>
      <vt:lpstr>Presentación de PowerPoint</vt:lpstr>
      <vt:lpstr>Aves</vt:lpstr>
      <vt:lpstr>Presentación de PowerPoint</vt:lpstr>
      <vt:lpstr> Algunas de las especies de aves endémicas registradas en los 3 municipios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Principales amenazas identificadas por los caficultores en los tres municipios</vt:lpstr>
      <vt:lpstr>Presentación de PowerPoint</vt:lpstr>
      <vt:lpstr>Presentación de PowerPoint</vt:lpstr>
      <vt:lpstr>Jornadas en sistemas agroforestales, conservación ambiental </vt:lpstr>
      <vt:lpstr>Presentación de PowerPoint</vt:lpstr>
      <vt:lpstr>Otras acciones de apropiación social</vt:lpstr>
      <vt:lpstr>Otras acciones de apropiación social</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PROAGROFORES</dc:creator>
  <cp:lastModifiedBy>UDCA</cp:lastModifiedBy>
  <cp:revision>50</cp:revision>
  <dcterms:modified xsi:type="dcterms:W3CDTF">2017-03-07T18:02:54Z</dcterms:modified>
</cp:coreProperties>
</file>