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5733172707687E-2"/>
          <c:y val="5.3669231683809014E-2"/>
          <c:w val="0.89438503667732716"/>
          <c:h val="0.6595083489748702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Hoja1!$C$5</c:f>
              <c:strCache>
                <c:ptCount val="1"/>
                <c:pt idx="0">
                  <c:v>Participantes Mujeres</c:v>
                </c:pt>
              </c:strCache>
            </c:strRef>
          </c:tx>
          <c:spPr>
            <a:solidFill>
              <a:srgbClr val="FF4F96"/>
            </a:solidFill>
            <a:ln w="28575">
              <a:solidFill>
                <a:srgbClr val="FB7DE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Hoja1!$B$6:$B$8</c:f>
              <c:strCache>
                <c:ptCount val="3"/>
                <c:pt idx="0">
                  <c:v>Metodología para la EaD (2015)</c:v>
                </c:pt>
                <c:pt idx="1">
                  <c:v>Diseño Instruccional (2016)</c:v>
                </c:pt>
                <c:pt idx="2">
                  <c:v>Taller Diseño Instruccional en línea (2016)</c:v>
                </c:pt>
              </c:strCache>
            </c:strRef>
          </c:cat>
          <c:val>
            <c:numRef>
              <c:f>Hoja1!$C$6:$C$8</c:f>
              <c:numCache>
                <c:formatCode>General</c:formatCode>
                <c:ptCount val="3"/>
                <c:pt idx="0">
                  <c:v>13</c:v>
                </c:pt>
                <c:pt idx="1">
                  <c:v>16</c:v>
                </c:pt>
                <c:pt idx="2">
                  <c:v>6</c:v>
                </c:pt>
              </c:numCache>
            </c:numRef>
          </c:val>
        </c:ser>
        <c:ser>
          <c:idx val="2"/>
          <c:order val="1"/>
          <c:tx>
            <c:strRef>
              <c:f>Hoja1!$D$5</c:f>
              <c:strCache>
                <c:ptCount val="1"/>
                <c:pt idx="0">
                  <c:v>Participantes Hombres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1750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2.5000000000000001E-2"/>
                  <c:y val="4.629265091863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Hoja1!$B$6:$B$8</c:f>
              <c:strCache>
                <c:ptCount val="3"/>
                <c:pt idx="0">
                  <c:v>Metodología para la EaD (2015)</c:v>
                </c:pt>
                <c:pt idx="1">
                  <c:v>Diseño Instruccional (2016)</c:v>
                </c:pt>
                <c:pt idx="2">
                  <c:v>Taller Diseño Instruccional en línea (2016)</c:v>
                </c:pt>
              </c:strCache>
            </c:strRef>
          </c:cat>
          <c:val>
            <c:numRef>
              <c:f>Hoja1!$D$6:$D$8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010880"/>
        <c:axId val="86012672"/>
        <c:axId val="0"/>
      </c:bar3DChart>
      <c:catAx>
        <c:axId val="8601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ES"/>
          </a:p>
        </c:txPr>
        <c:crossAx val="86012672"/>
        <c:crosses val="autoZero"/>
        <c:auto val="1"/>
        <c:lblAlgn val="ctr"/>
        <c:lblOffset val="100"/>
        <c:noMultiLvlLbl val="0"/>
      </c:catAx>
      <c:valAx>
        <c:axId val="860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1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8112079593861"/>
          <c:y val="0.89380590265798932"/>
          <c:w val="0.74774263967059773"/>
          <c:h val="0.10490078379149743"/>
        </c:manualLayout>
      </c:layout>
      <c:overlay val="0"/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  <a:effectLst>
      <a:outerShdw blurRad="444500" dist="50800" dir="5400000" algn="ctr" rotWithShape="0">
        <a:schemeClr val="tx1">
          <a:alpha val="60000"/>
        </a:schemeClr>
      </a:outerShdw>
    </a:effectLst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7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35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1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7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3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0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1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6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95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07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5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BFCB-4AA1-4CD8-9E54-AD1F93B47B8D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803D-6DF3-4F23-90F8-DC91EFFF2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5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5" y="44624"/>
            <a:ext cx="8896801" cy="231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9663" y="3104531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</a:rPr>
              <a:t>Acciones realizadas en la Universidad </a:t>
            </a:r>
            <a:r>
              <a:rPr lang="es-ES" sz="2000" b="1" dirty="0">
                <a:solidFill>
                  <a:schemeClr val="tx2"/>
                </a:solidFill>
              </a:rPr>
              <a:t>de Granma en el marco del proyecto EDUNABIO.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11" name="Picture 6" descr="Logo U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bandera_cub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1181"/>
            <a:ext cx="7885112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0729" y="614362"/>
            <a:ext cx="838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Estancia de investigación </a:t>
            </a:r>
          </a:p>
          <a:p>
            <a:pPr algn="just"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Doctorante María Gabriela Echeverría</a:t>
            </a:r>
          </a:p>
          <a:p>
            <a:pPr algn="just"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Universidad de la Plata, Argentina</a:t>
            </a:r>
          </a:p>
          <a:p>
            <a:pPr algn="just"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Realizado: CEQA, Universidad de Granma </a:t>
            </a:r>
          </a:p>
          <a:p>
            <a:pPr algn="just"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Recolección y tratamiento de muestras de suelos y plantas  (Cúrcuma longa, Yuca hiedra, Yerba aura, </a:t>
            </a:r>
            <a:r>
              <a:rPr lang="es-E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Cassia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uniflora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y </a:t>
            </a:r>
            <a:r>
              <a:rPr lang="es-E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Jatropha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longipediculata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para análisis de metales pesados.</a:t>
            </a:r>
          </a:p>
        </p:txBody>
      </p:sp>
    </p:spTree>
    <p:extLst>
      <p:ext uri="{BB962C8B-B14F-4D97-AF65-F5344CB8AC3E}">
        <p14:creationId xmlns:p14="http://schemas.microsoft.com/office/powerpoint/2010/main" val="40998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0465" y="341429"/>
            <a:ext cx="8458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None/>
              <a:defRPr/>
            </a:pPr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Curso impartido</a:t>
            </a:r>
            <a:endParaRPr lang="es-E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 Dr. Jorge Jios,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 de la Plata, Argentina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s-E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Titulo: Espectroscopía de Resonancia Magnética Nuclear y Espectrometría de Masas para caracterizar e identificar estructuras orgánicas.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s-E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Impartido a los maestrantes por 48 hs (1 Credito) 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Fecha: 8-7-2016  al 14-7-2016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Matrícula de Maestrantes: 14  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Organismos: Ministerio de la Agricultura, Ministerio de Ciencia,   	      Tecnología y Medio Ambiente, Educación y 			      Educación Superior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Matrícula externa: 10 (MES - CITMA)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719485" y="552451"/>
            <a:ext cx="7561262" cy="1873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Arial" charset="0"/>
                <a:cs typeface="Arial" charset="0"/>
              </a:rPr>
              <a:t>La formación permanente a distancia de los profesionales agropecuarios: Resultados y Experiencias del proyecto EDUNABIO</a:t>
            </a:r>
            <a:r>
              <a:rPr lang="es-ES" sz="3200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3909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899592" y="18864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800" b="1"/>
              <a:t>Capacitación realizada por el proyecto EDUNABIO</a:t>
            </a:r>
          </a:p>
          <a:p>
            <a:pPr algn="ctr"/>
            <a:r>
              <a:rPr lang="es-ES" sz="2800" b="1"/>
              <a:t>2015-2016 </a:t>
            </a: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428051"/>
              </p:ext>
            </p:extLst>
          </p:nvPr>
        </p:nvGraphicFramePr>
        <p:xfrm>
          <a:off x="1072861" y="1292051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9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746497" y="2548112"/>
            <a:ext cx="3455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1400" b="1">
                <a:latin typeface="Arial" charset="0"/>
              </a:rPr>
              <a:t>Curso Metodologías para la EaD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1264022" y="44624"/>
            <a:ext cx="6224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3200" b="1">
                <a:latin typeface="Arial" charset="0"/>
              </a:rPr>
              <a:t>Resultados y Experiencias</a:t>
            </a:r>
          </a:p>
        </p:txBody>
      </p:sp>
      <p:pic>
        <p:nvPicPr>
          <p:cNvPr id="9" name="Picture 3" descr="C:\Users\EDICIONES\Desktop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5" y="630412"/>
            <a:ext cx="32512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6" y="2894188"/>
            <a:ext cx="3245920" cy="2220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1592119" y="5347369"/>
            <a:ext cx="475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1600" b="1" dirty="0">
                <a:latin typeface="Arial" charset="0"/>
              </a:rPr>
              <a:t>Curso Taller de Diseño </a:t>
            </a:r>
            <a:r>
              <a:rPr lang="es-ES" sz="1600" b="1" dirty="0" err="1">
                <a:latin typeface="Arial" charset="0"/>
              </a:rPr>
              <a:t>Instruccional</a:t>
            </a:r>
            <a:endParaRPr lang="es-ES" sz="1600" b="1" dirty="0">
              <a:latin typeface="Arial" charset="0"/>
            </a:endParaRPr>
          </a:p>
        </p:txBody>
      </p:sp>
      <p:pic>
        <p:nvPicPr>
          <p:cNvPr id="12" name="12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47" y="660574"/>
            <a:ext cx="3876675" cy="2039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9797" y="2859435"/>
            <a:ext cx="2737806" cy="261034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1489075" y="260350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800" b="1">
                <a:latin typeface="Arial" charset="0"/>
              </a:rPr>
              <a:t>Valoración de los participantes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t="5319" r="18170" b="3989"/>
          <a:stretch>
            <a:fillRect/>
          </a:stretch>
        </p:blipFill>
        <p:spPr bwMode="auto">
          <a:xfrm>
            <a:off x="3348038" y="981075"/>
            <a:ext cx="31861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2195513" y="3184525"/>
            <a:ext cx="58531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1600" b="1">
                <a:latin typeface="Arial" charset="0"/>
              </a:rPr>
              <a:t>Recepción de orientaciones continuas (p&lt;0.0212).</a:t>
            </a:r>
          </a:p>
          <a:p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4"/>
            <a:ext cx="3456285" cy="20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1 CuadroTexto"/>
          <p:cNvSpPr txBox="1">
            <a:spLocks noChangeArrowheads="1"/>
          </p:cNvSpPr>
          <p:nvPr/>
        </p:nvSpPr>
        <p:spPr bwMode="auto">
          <a:xfrm>
            <a:off x="3059832" y="5303093"/>
            <a:ext cx="530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b="1" dirty="0">
                <a:latin typeface="Arial" charset="0"/>
              </a:rPr>
              <a:t>Respuestas de facilitadores y tutores</a:t>
            </a:r>
            <a:r>
              <a:rPr lang="es-ES" dirty="0">
                <a:latin typeface="Arial" charset="0"/>
              </a:rPr>
              <a:t>.</a:t>
            </a:r>
            <a:endParaRPr lang="es-AR" dirty="0">
              <a:latin typeface="Arial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62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0648"/>
            <a:ext cx="3744665" cy="28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332033"/>
            <a:ext cx="4459783" cy="295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9" y="3761778"/>
            <a:ext cx="81391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651460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Acciones realizadas </a:t>
            </a:r>
            <a:endParaRPr lang="es-ES" sz="2400" b="1" dirty="0">
              <a:solidFill>
                <a:schemeClr val="tx2"/>
              </a:solidFill>
            </a:endParaRPr>
          </a:p>
          <a:p>
            <a:pPr algn="ctr"/>
            <a:endParaRPr lang="es-ES" sz="2400" b="1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Desarrollo de 6 módulos técnicos  de apoyo sobre </a:t>
            </a:r>
            <a:r>
              <a:rPr lang="es-ES" sz="2400" dirty="0" err="1" smtClean="0">
                <a:solidFill>
                  <a:schemeClr val="tx2"/>
                </a:solidFill>
              </a:rPr>
              <a:t>Agrobiodiversidad</a:t>
            </a:r>
            <a:r>
              <a:rPr lang="es-ES" sz="2400" dirty="0" smtClean="0">
                <a:solidFill>
                  <a:schemeClr val="tx2"/>
                </a:solidFill>
              </a:rPr>
              <a:t>  para proyecto EDUNABIO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Desarrollo de investigaciones científicas : </a:t>
            </a:r>
          </a:p>
          <a:p>
            <a:pPr algn="just"/>
            <a:endParaRPr lang="es-ES" sz="2400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Diversidad de </a:t>
            </a:r>
            <a:r>
              <a:rPr lang="es-ES" sz="2400" dirty="0" err="1" smtClean="0">
                <a:solidFill>
                  <a:schemeClr val="tx2"/>
                </a:solidFill>
              </a:rPr>
              <a:t>ectomicorrizas</a:t>
            </a:r>
            <a:r>
              <a:rPr lang="es-ES" sz="2400" dirty="0" smtClean="0">
                <a:solidFill>
                  <a:schemeClr val="tx2"/>
                </a:solidFill>
              </a:rPr>
              <a:t> en ecosistemas costeros provenientes de </a:t>
            </a:r>
            <a:r>
              <a:rPr lang="es-ES" sz="2400" dirty="0" err="1" smtClean="0">
                <a:solidFill>
                  <a:schemeClr val="tx2"/>
                </a:solidFill>
              </a:rPr>
              <a:t>Coccoloba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uvifera</a:t>
            </a:r>
            <a:endParaRPr lang="es-ES" sz="2400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Variabilidad morfológica y </a:t>
            </a:r>
            <a:r>
              <a:rPr lang="es-ES" sz="2400" dirty="0" err="1">
                <a:solidFill>
                  <a:schemeClr val="tx2"/>
                </a:solidFill>
              </a:rPr>
              <a:t>ecofisiológica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de </a:t>
            </a:r>
            <a:r>
              <a:rPr lang="es-ES" sz="2400" dirty="0" err="1">
                <a:solidFill>
                  <a:schemeClr val="tx2"/>
                </a:solidFill>
              </a:rPr>
              <a:t>Coccoloba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uvifera</a:t>
            </a:r>
            <a:r>
              <a:rPr lang="es-ES" sz="2400" dirty="0" smtClean="0">
                <a:solidFill>
                  <a:schemeClr val="tx2"/>
                </a:solidFill>
              </a:rPr>
              <a:t> ecosistemas costeros de Cuba</a:t>
            </a:r>
          </a:p>
          <a:p>
            <a:pPr algn="just"/>
            <a:endParaRPr lang="es-ES" sz="2400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Preparación de un proyecto de manejos de zonas secas de Nicaragua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8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0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404664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Acciones realizadas</a:t>
            </a:r>
          </a:p>
          <a:p>
            <a:pPr algn="ctr"/>
            <a:endParaRPr lang="es-ES" sz="2400" b="1" dirty="0">
              <a:solidFill>
                <a:schemeClr val="tx2"/>
              </a:solidFill>
            </a:endParaRPr>
          </a:p>
          <a:p>
            <a:pPr algn="ctr"/>
            <a:endParaRPr lang="es-ES" sz="2400" b="1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Se sometieron dos artículos en revistas científicas con factor de impacto:</a:t>
            </a:r>
          </a:p>
          <a:p>
            <a:pPr algn="just"/>
            <a:endParaRPr lang="es-ES" sz="2400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Variabilidad morfológica y </a:t>
            </a:r>
            <a:r>
              <a:rPr lang="es-ES" sz="2400" dirty="0" err="1">
                <a:solidFill>
                  <a:schemeClr val="tx2"/>
                </a:solidFill>
              </a:rPr>
              <a:t>ecofisiológica</a:t>
            </a:r>
            <a:r>
              <a:rPr lang="es-ES" sz="2400" dirty="0">
                <a:solidFill>
                  <a:schemeClr val="tx2"/>
                </a:solidFill>
              </a:rPr>
              <a:t> de frutos y plántulas de </a:t>
            </a:r>
            <a:r>
              <a:rPr lang="es-ES" sz="2400" i="1" dirty="0" err="1">
                <a:solidFill>
                  <a:schemeClr val="tx2"/>
                </a:solidFill>
              </a:rPr>
              <a:t>Coccoloba</a:t>
            </a:r>
            <a:r>
              <a:rPr lang="es-ES" sz="2400" i="1" dirty="0">
                <a:solidFill>
                  <a:schemeClr val="tx2"/>
                </a:solidFill>
              </a:rPr>
              <a:t> </a:t>
            </a:r>
            <a:r>
              <a:rPr lang="es-ES" sz="2400" i="1" dirty="0" err="1" smtClean="0">
                <a:solidFill>
                  <a:schemeClr val="tx2"/>
                </a:solidFill>
              </a:rPr>
              <a:t>uvifera</a:t>
            </a:r>
            <a:r>
              <a:rPr lang="es-ES" sz="2400" i="1" dirty="0" smtClean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provenientes </a:t>
            </a:r>
            <a:r>
              <a:rPr lang="es-ES" sz="2400" dirty="0">
                <a:solidFill>
                  <a:schemeClr val="tx2"/>
                </a:solidFill>
              </a:rPr>
              <a:t>de tres ecosistemas costeros de Cuba. Revista Chapingo Serie Ciencias Forestales y del Ambiente</a:t>
            </a:r>
          </a:p>
          <a:p>
            <a:pPr algn="just"/>
            <a:endParaRPr lang="es-E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Morphological and physiological response of </a:t>
            </a:r>
            <a:r>
              <a:rPr lang="en-US" sz="2400" dirty="0" err="1">
                <a:solidFill>
                  <a:schemeClr val="tx2"/>
                </a:solidFill>
              </a:rPr>
              <a:t>seagrape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i="1" dirty="0" err="1">
                <a:solidFill>
                  <a:schemeClr val="tx2"/>
                </a:solidFill>
              </a:rPr>
              <a:t>Coccoloba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 err="1">
                <a:solidFill>
                  <a:schemeClr val="tx2"/>
                </a:solidFill>
              </a:rPr>
              <a:t>uvifera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L</a:t>
            </a:r>
            <a:r>
              <a:rPr lang="en-US" sz="2400" dirty="0" smtClean="0">
                <a:solidFill>
                  <a:schemeClr val="tx2"/>
                </a:solidFill>
              </a:rPr>
              <a:t>.) seedlings </a:t>
            </a:r>
            <a:r>
              <a:rPr lang="en-US" sz="2400" dirty="0">
                <a:solidFill>
                  <a:schemeClr val="tx2"/>
                </a:solidFill>
              </a:rPr>
              <a:t>of different provenance to salt </a:t>
            </a:r>
            <a:r>
              <a:rPr lang="en-US" sz="2400" dirty="0" smtClean="0">
                <a:solidFill>
                  <a:schemeClr val="tx2"/>
                </a:solidFill>
              </a:rPr>
              <a:t>stress. </a:t>
            </a:r>
            <a:r>
              <a:rPr lang="en-US" sz="2400" dirty="0" err="1" smtClean="0">
                <a:solidFill>
                  <a:schemeClr val="tx2"/>
                </a:solidFill>
              </a:rPr>
              <a:t>Agroforesty</a:t>
            </a:r>
            <a:r>
              <a:rPr lang="en-US" sz="2400" dirty="0" smtClean="0">
                <a:solidFill>
                  <a:schemeClr val="tx2"/>
                </a:solidFill>
              </a:rPr>
              <a:t> System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8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40466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Acciones realizadas</a:t>
            </a:r>
          </a:p>
          <a:p>
            <a:pPr algn="ctr"/>
            <a:endParaRPr lang="es-ES" sz="2400" b="1" dirty="0">
              <a:solidFill>
                <a:schemeClr val="tx2"/>
              </a:solidFill>
            </a:endParaRPr>
          </a:p>
          <a:p>
            <a:pPr algn="ctr"/>
            <a:endParaRPr lang="es-ES" sz="2400" b="1" dirty="0" smtClean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Se cuentan con dos </a:t>
            </a:r>
            <a:r>
              <a:rPr lang="es-ES" sz="2400" dirty="0" err="1" smtClean="0">
                <a:solidFill>
                  <a:schemeClr val="tx2"/>
                </a:solidFill>
              </a:rPr>
              <a:t>doctorantes</a:t>
            </a:r>
            <a:r>
              <a:rPr lang="es-ES" sz="2400" dirty="0" smtClean="0">
                <a:solidFill>
                  <a:schemeClr val="tx2"/>
                </a:solidFill>
              </a:rPr>
              <a:t> que tienen </a:t>
            </a:r>
            <a:r>
              <a:rPr lang="es-ES" sz="2400" dirty="0" err="1" smtClean="0">
                <a:solidFill>
                  <a:schemeClr val="tx2"/>
                </a:solidFill>
              </a:rPr>
              <a:t>relacion</a:t>
            </a:r>
            <a:r>
              <a:rPr lang="es-ES" sz="2400" dirty="0" smtClean="0">
                <a:solidFill>
                  <a:schemeClr val="tx2"/>
                </a:solidFill>
              </a:rPr>
              <a:t> directa con las investigaciones del proyecto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Diversidad y ecología  de </a:t>
            </a:r>
            <a:r>
              <a:rPr lang="es-ES" sz="2400" i="1" dirty="0" err="1" smtClean="0">
                <a:solidFill>
                  <a:schemeClr val="tx2"/>
                </a:solidFill>
              </a:rPr>
              <a:t>Coccoloba</a:t>
            </a:r>
            <a:r>
              <a:rPr lang="es-ES" sz="2400" i="1" dirty="0" smtClean="0">
                <a:solidFill>
                  <a:schemeClr val="tx2"/>
                </a:solidFill>
              </a:rPr>
              <a:t> </a:t>
            </a:r>
            <a:r>
              <a:rPr lang="es-ES" sz="2400" i="1" dirty="0" err="1" smtClean="0">
                <a:solidFill>
                  <a:schemeClr val="tx2"/>
                </a:solidFill>
              </a:rPr>
              <a:t>uvifera</a:t>
            </a:r>
            <a:r>
              <a:rPr lang="es-ES" sz="2400" i="1" dirty="0" smtClean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en Cuba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Diversidad de </a:t>
            </a:r>
            <a:r>
              <a:rPr lang="es-ES" sz="2400" dirty="0" err="1" smtClean="0">
                <a:solidFill>
                  <a:schemeClr val="tx2"/>
                </a:solidFill>
              </a:rPr>
              <a:t>ectomicorrizas</a:t>
            </a:r>
            <a:r>
              <a:rPr lang="es-ES" sz="2400" dirty="0" smtClean="0">
                <a:solidFill>
                  <a:schemeClr val="tx2"/>
                </a:solidFill>
              </a:rPr>
              <a:t> en </a:t>
            </a:r>
            <a:r>
              <a:rPr lang="es-ES" sz="2400" i="1" dirty="0" err="1" smtClean="0">
                <a:solidFill>
                  <a:schemeClr val="tx2"/>
                </a:solidFill>
              </a:rPr>
              <a:t>Coccoloba</a:t>
            </a:r>
            <a:r>
              <a:rPr lang="es-ES" sz="2400" i="1" dirty="0" smtClean="0">
                <a:solidFill>
                  <a:schemeClr val="tx2"/>
                </a:solidFill>
              </a:rPr>
              <a:t> </a:t>
            </a:r>
            <a:r>
              <a:rPr lang="es-ES" sz="2400" i="1" dirty="0" err="1" smtClean="0">
                <a:solidFill>
                  <a:schemeClr val="tx2"/>
                </a:solidFill>
              </a:rPr>
              <a:t>uvifera</a:t>
            </a:r>
            <a:r>
              <a:rPr lang="es-ES" sz="2400" i="1" dirty="0" smtClean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en Cuba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8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65146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PROGRAMA DE MAESTRÍA </a:t>
            </a:r>
            <a:endParaRPr lang="es-ES" sz="2400" b="1" dirty="0"/>
          </a:p>
          <a:p>
            <a:pPr algn="ctr"/>
            <a:r>
              <a:rPr lang="es-MX" sz="2400" dirty="0"/>
              <a:t> </a:t>
            </a:r>
            <a:endParaRPr lang="es-ES" sz="2400" dirty="0"/>
          </a:p>
          <a:p>
            <a:pPr algn="ctr"/>
            <a:r>
              <a:rPr lang="es-MX" sz="2400" dirty="0"/>
              <a:t> </a:t>
            </a:r>
            <a:endParaRPr lang="es-ES" sz="2400" dirty="0"/>
          </a:p>
          <a:p>
            <a:pPr algn="ctr"/>
            <a:r>
              <a:rPr lang="es-MX" sz="2400" dirty="0"/>
              <a:t> </a:t>
            </a:r>
            <a:endParaRPr lang="es-ES" sz="2400" dirty="0"/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“</a:t>
            </a:r>
            <a:r>
              <a:rPr lang="es-ES" sz="2400" b="1" dirty="0">
                <a:solidFill>
                  <a:schemeClr val="tx2"/>
                </a:solidFill>
              </a:rPr>
              <a:t>Manejo sostenible de los recursos naturales”</a:t>
            </a:r>
            <a:endParaRPr lang="es-ES" sz="2400" dirty="0">
              <a:solidFill>
                <a:schemeClr val="tx2"/>
              </a:solidFill>
            </a:endParaRPr>
          </a:p>
          <a:p>
            <a:pPr algn="ctr"/>
            <a:r>
              <a:rPr lang="es-ES" sz="2400" dirty="0"/>
              <a:t> </a:t>
            </a:r>
          </a:p>
          <a:p>
            <a:pPr algn="ctr"/>
            <a:r>
              <a:rPr lang="es-ES" sz="2400" dirty="0"/>
              <a:t> </a:t>
            </a:r>
          </a:p>
          <a:p>
            <a:pPr algn="ctr"/>
            <a:r>
              <a:rPr lang="es-MX" sz="2400" b="1" dirty="0"/>
              <a:t>Título que otorga:</a:t>
            </a:r>
            <a:endParaRPr lang="es-ES" sz="2400" b="1" dirty="0"/>
          </a:p>
          <a:p>
            <a:pPr algn="ctr"/>
            <a:r>
              <a:rPr lang="es-ES" sz="2400" dirty="0"/>
              <a:t> </a:t>
            </a:r>
          </a:p>
          <a:p>
            <a:pPr algn="ctr"/>
            <a:r>
              <a:rPr lang="es-ES" sz="2400" b="1" dirty="0">
                <a:solidFill>
                  <a:schemeClr val="tx2"/>
                </a:solidFill>
              </a:rPr>
              <a:t>Master en Manejo sostenible de los recursos naturales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8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62272"/>
            <a:ext cx="784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PROGRAMA DE MAESTRÍA - UDG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s-E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“Manejo sostenible de los recursos naturales”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s-E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Módulos modificados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E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Química Ambiental </a:t>
            </a:r>
          </a:p>
          <a:p>
            <a:pPr>
              <a:lnSpc>
                <a:spcPct val="90000"/>
              </a:lnSpc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Energía renovables y Materiales reciclables</a:t>
            </a:r>
          </a:p>
          <a:p>
            <a:pPr>
              <a:lnSpc>
                <a:spcPct val="90000"/>
              </a:lnSpc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Comunicación científica y gestión de proyectos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457200"/>
            <a:ext cx="73914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Tesis en ejecución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63816"/>
              </p:ext>
            </p:extLst>
          </p:nvPr>
        </p:nvGraphicFramePr>
        <p:xfrm>
          <a:off x="381000" y="1143000"/>
          <a:ext cx="8534400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889"/>
                <a:gridCol w="113163"/>
                <a:gridCol w="1483165"/>
                <a:gridCol w="4330059"/>
                <a:gridCol w="2177124"/>
              </a:tblGrid>
              <a:tr h="56034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No.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Nombre y apellidos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Temas de  tesis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Tutor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1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Antonio Moreno Torres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Actividad antioxidante y antiinflamatoria de productos obtenidos de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Cassia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hirsuta.</a:t>
                      </a:r>
                      <a:endParaRPr lang="es-ES" sz="1400" b="1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MSc. José Ángel Morales León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2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Delio Barbán Mendoza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Efecto alelopático de Leucaena Leococephala en el control de plantas indeseables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Dr. C. Eugenio Torres Rodríguez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0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3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Elio Francisco Macías Núñez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Evaluación de la actividad antibacteriana de extractos de Priva Lappulacea (L.) Pers. (Amor seco).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MSc. Mijail Bullaín Galardis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Dr.C. Juan José Silva Pupo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0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4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Elvis Rosa Fonseca Díaz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Evaluación de la actividad antiinflamatoria y antiantrítica de Hamelia patens Jacq. y Canella winterana L.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Dr. C. Dilver Peña Fuentes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0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5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Ester Rafaela Rodríguez Machado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Evaluación del potencial bactericida de preparados a partir de microorganismos eficientes.</a:t>
                      </a:r>
                      <a:endParaRPr lang="es-ES" sz="1400" b="1" i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+mj-lt"/>
                        </a:rPr>
                        <a:t>MSc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.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Annielys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Fonseca García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Dr. C.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Dilver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Peña Fuentes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9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6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Nolberto Remón Zamora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Actividad </a:t>
                      </a:r>
                      <a:r>
                        <a:rPr lang="es-ES" sz="1400" dirty="0" smtClean="0">
                          <a:effectLst/>
                          <a:latin typeface="+mj-lt"/>
                        </a:rPr>
                        <a:t>antiartrítica 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in vitro de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Luffa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cylindrica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L..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Dr. C. Quirino Arias Cedeño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28600" y="225425"/>
          <a:ext cx="8915400" cy="6556375"/>
        </p:xfrm>
        <a:graphic>
          <a:graphicData uri="http://schemas.openxmlformats.org/drawingml/2006/table">
            <a:tbl>
              <a:tblPr firstRow="1" firstCol="1" bandRow="1"/>
              <a:tblGrid>
                <a:gridCol w="455356"/>
                <a:gridCol w="1583363"/>
                <a:gridCol w="4575933"/>
                <a:gridCol w="2300748"/>
              </a:tblGrid>
              <a:tr h="971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s-ES" sz="14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 b="0" dirty="0" err="1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Yainer</a:t>
                      </a:r>
                      <a:r>
                        <a:rPr lang="es-ES" sz="1400" b="0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 Maceo Medel</a:t>
                      </a:r>
                      <a:endParaRPr lang="es-ES" sz="14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A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Propuesta de formulado a partir de aceites esenciales para combatir insectos que atacan los cultivos de </a:t>
                      </a:r>
                      <a:r>
                        <a:rPr lang="es-ES" sz="1400" b="0" dirty="0" err="1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organopónicos</a:t>
                      </a:r>
                      <a:endParaRPr lang="es-ES" sz="14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A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Dr. C. Eugenio Torres Rodríguez</a:t>
                      </a:r>
                      <a:endParaRPr lang="es-ES" sz="14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AE7">
                        <a:lumMod val="20000"/>
                        <a:lumOff val="80000"/>
                      </a:srgbClr>
                    </a:solidFill>
                  </a:tcPr>
                </a:tc>
              </a:tr>
              <a:tr h="728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8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Ana Rita Bertot Sábado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Estudio de las potencialidades del recurso forestal bosque en Manzanillo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Dr. C.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Yudemir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Cruz Pérez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</a:tr>
              <a:tr h="728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9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Luis Enrique Sánchez Almeida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Elaboración de un instrumento para la evaluación del manejo del recurso bosque en la zona costera de la provincia Granma.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Dr. C.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Yudemir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Cruz Pérez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</a:tr>
              <a:tr h="971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10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 dirty="0" err="1">
                          <a:effectLst/>
                          <a:latin typeface="+mj-lt"/>
                        </a:rPr>
                        <a:t>Odalis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Georgina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Doural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Estrada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Manejo integrado de plagas para cultivos en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organopónicos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Dra. C. Ana Puertas Arias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</a:tr>
              <a:tr h="728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11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Osvaldo Arias Guisado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Estudio del secuestro de carbono en los bosques de manglar del municipio Manzanillo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Dr. C. Yudemir Cruz Pérez</a:t>
                      </a:r>
                      <a:endParaRPr lang="es-ES" sz="1400" b="1" i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</a:tr>
              <a:tr h="728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12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Ulpiano Fernández García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Análisis multivariado de la sostenibilidad en </a:t>
                      </a:r>
                      <a:r>
                        <a:rPr lang="es-ES" sz="1400" dirty="0" err="1">
                          <a:effectLst/>
                          <a:latin typeface="+mj-lt"/>
                        </a:rPr>
                        <a:t>agrosistemas</a:t>
                      </a:r>
                      <a:r>
                        <a:rPr lang="es-ES" sz="1400" dirty="0">
                          <a:effectLst/>
                          <a:latin typeface="+mj-lt"/>
                        </a:rPr>
                        <a:t> ganaderos del municipio Manzanillo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Dr. C. Ángel A Santana Pérez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</a:tr>
              <a:tr h="971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13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Yeovanis González Pérez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Manejo de residuales en la producción porcina para el desarrollo sostenible en la Granja Porcina El Almirante del Municipio Bayamo.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Dr. C. Luis Joaquín Catasús Guerra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20000"/>
                      </a:srgbClr>
                    </a:solidFill>
                  </a:tcPr>
                </a:tc>
              </a:tr>
              <a:tr h="728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14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5829300" algn="l"/>
                        </a:tabLst>
                      </a:pPr>
                      <a:r>
                        <a:rPr lang="es-ES" sz="1400">
                          <a:effectLst/>
                          <a:latin typeface="+mj-lt"/>
                        </a:rPr>
                        <a:t>Yoennis Villavicencio Pérez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Actividad antiartrítica de Luffa cylindrica L.</a:t>
                      </a:r>
                      <a:endParaRPr lang="es-ES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Dr. C. Quirino Arias Cedeño</a:t>
                      </a:r>
                      <a:endParaRPr lang="es-E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3E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07504" y="5876925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6119812" cy="3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Raúl Carlos López Sánchez</a:t>
            </a:r>
          </a:p>
        </p:txBody>
      </p:sp>
      <p:pic>
        <p:nvPicPr>
          <p:cNvPr id="5" name="Picture 6" descr="Logo U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" y="594920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andera_cu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7" y="6056429"/>
            <a:ext cx="1224607" cy="6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457200"/>
            <a:ext cx="73914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Intercambio de estudiantes</a:t>
            </a:r>
            <a:endParaRPr lang="es-E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458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Estancia de maestrantes:</a:t>
            </a: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Maestrante: Arianna  Dip Gandarilla</a:t>
            </a: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Realizado: Instituto de Química, </a:t>
            </a: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		       Universidad de Rostock, Alemania</a:t>
            </a: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Fecha: 01.06 – 27.08.2016</a:t>
            </a: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Trabajo experimental para la culminación de la tesis de maestría. </a:t>
            </a:r>
          </a:p>
          <a:p>
            <a:pPr marL="381000" marR="0" lvl="0" indent="-3810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Artículos publicados:1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2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819</Words>
  <Application>Microsoft Office PowerPoint</Application>
  <PresentationFormat>Presentación en pantalla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UDG</cp:lastModifiedBy>
  <cp:revision>22</cp:revision>
  <dcterms:created xsi:type="dcterms:W3CDTF">2015-02-20T16:20:57Z</dcterms:created>
  <dcterms:modified xsi:type="dcterms:W3CDTF">2017-03-07T07:22:40Z</dcterms:modified>
</cp:coreProperties>
</file>