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72" r:id="rId6"/>
    <p:sldId id="259" r:id="rId7"/>
    <p:sldId id="260" r:id="rId8"/>
    <p:sldId id="273" r:id="rId9"/>
    <p:sldId id="274" r:id="rId10"/>
    <p:sldId id="265" r:id="rId11"/>
    <p:sldId id="269" r:id="rId12"/>
    <p:sldId id="267" r:id="rId13"/>
    <p:sldId id="263" r:id="rId14"/>
    <p:sldId id="264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728" autoAdjust="0"/>
  </p:normalViewPr>
  <p:slideViewPr>
    <p:cSldViewPr snapToGrid="0">
      <p:cViewPr varScale="1">
        <p:scale>
          <a:sx n="70" d="100"/>
          <a:sy n="70" d="100"/>
        </p:scale>
        <p:origin x="39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3FDBE-5A61-498C-9989-FB2464EB4553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A3398-1DD0-4A75-9DB3-E75F678E6C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52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A3398-1DD0-4A75-9DB3-E75F678E6C5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33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(Brüning et al., 2012:290f)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A3398-1DD0-4A75-9DB3-E75F678E6C5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932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(Schubert, 2010:244f)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Parodontium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=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Zahnhalterapperat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D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Kontraindikation?: 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z.B., wenn keine Extraktion aufgrund von anderen Erkrankungen (z.B. HKI, Chemotherapie) durchgeführt werden kann</a:t>
            </a:r>
            <a:endParaRPr lang="de-DE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(Jackowski et al., 2017:300)</a:t>
            </a:r>
            <a:endParaRPr lang="de-DE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A3398-1DD0-4A75-9DB3-E75F678E6C5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96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A3398-1DD0-4A75-9DB3-E75F678E6C5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67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A3398-1DD0-4A75-9DB3-E75F678E6C5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32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Lehrbuchs ab S. 283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A3398-1DD0-4A75-9DB3-E75F678E6C5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440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Lehrbuchs ab S. 283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A3398-1DD0-4A75-9DB3-E75F678E6C5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33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Luxieren = abnorme Beweglichkeit eines Zahnes in seinem Zahnfach durch Zerreißen der </a:t>
            </a:r>
            <a:r>
              <a:rPr lang="de-DE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Zahnhalteapparatfasern</a:t>
            </a:r>
            <a:r>
              <a:rPr lang="de-DE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(Faserapparat), die den Zahn in seinem Knochenfach verankern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A3398-1DD0-4A75-9DB3-E75F678E6C5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96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A927B-A2D8-0F99-AB2E-6B069D8AD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6477F9-4B89-92C8-940C-B76B20A57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AF293A-C38D-4011-CFB6-0F205918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33-B722-4528-A242-4E31ECAE2B04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7CA76B-98DF-6331-4938-A9216CFF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CE68EF-344A-0AE2-FDF7-A74BC3E1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CE2A-EDE9-40E7-9ED2-F02B298BE7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20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3FF56-0E64-BFCF-4437-C3E19B39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4B4F79-5FDD-2524-EDE5-6AB7323E5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33A1AF-FFD2-1778-35AF-3491704D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33-B722-4528-A242-4E31ECAE2B04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99E4FF-1DE4-05F4-52D5-0F508B08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30D1DE-AD97-D4C3-1EDE-A3930ECD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CE2A-EDE9-40E7-9ED2-F02B298BE7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79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25A5989-099E-BE5B-2215-E73AC3FDE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85F99E-3EDD-7E29-7E77-CAB4B3A59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4E4B8-FD73-66D0-533E-6E693F00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33-B722-4528-A242-4E31ECAE2B04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138088-5163-5778-10A7-E1AD8B81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4354FA-5084-A9FF-6EB6-B63EFD41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CE2A-EDE9-40E7-9ED2-F02B298BE7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79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B6FAE-EE5C-FE6A-B7B9-35F6C41E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1E2964-FCDF-0E72-A712-5A91827F1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AB9439-0A8B-AC97-7113-223A72F6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33-B722-4528-A242-4E31ECAE2B04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AB283E-9721-C70A-E0FE-A623747C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2A9316-6631-2DDF-31AB-DCCAB274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CE2A-EDE9-40E7-9ED2-F02B298BE7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06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357EA-1411-CC09-7BCB-EF142165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C765B8-8F19-23A6-075D-D32AE02B6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30CD9C-2E7E-1D3A-9267-D4C2670E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33-B722-4528-A242-4E31ECAE2B04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6A6CA4-5CDC-0928-25BE-80ABBE8F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D8A41D-424B-A70D-52ED-C51553BF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CE2A-EDE9-40E7-9ED2-F02B298BE7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75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FD3E1-612A-8343-4BF5-E193AF2F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8D1AF3-9EBF-D732-E720-B3717193F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1F36F6-57CB-3EC1-68F0-BE3FDFA5F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BDB7F6-E572-C963-7E60-EF9AF0C4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33-B722-4528-A242-4E31ECAE2B04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9CF374-E42C-1CDA-8971-654B7145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20EE23-7833-ADF9-AE63-A546D58A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CE2A-EDE9-40E7-9ED2-F02B298BE7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21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2D674-228B-EBC9-DDBE-9D1AAF39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EEF78E-8DFF-F225-BC00-99345DF44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9B6778-426E-59A4-22ED-010D3F88B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0C3715-D881-978D-0CFC-66327233D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23A267-F56B-270B-F075-5BD0879F1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E02105-A8C4-7014-EC84-F706D58F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33-B722-4528-A242-4E31ECAE2B04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8FDD1A-6694-26F2-EED4-10C0D21D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C6C387-E91B-0204-C53D-22BB1274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CE2A-EDE9-40E7-9ED2-F02B298BE7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02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F5019-1207-E29D-C12C-0DD9198E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831FFA-760E-F6A8-8225-A51034DA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33-B722-4528-A242-4E31ECAE2B04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D14783-4891-2521-402E-B52F60B1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38B6D4-ABF4-3396-B2F5-89575C12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CE2A-EDE9-40E7-9ED2-F02B298BE7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83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A14A5C-FBB7-5B37-8980-689A4567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33-B722-4528-A242-4E31ECAE2B04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3E27EF-F822-9C38-98B2-83FC10B9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E31307-BBAF-5AF9-47FD-B5347E63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CE2A-EDE9-40E7-9ED2-F02B298BE7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65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7501D-276D-D2A3-8A04-217765AE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F9C2B9-A9B7-EAA8-8D8E-598CEF64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213BC8-3802-06C0-4308-837EB7BEB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37F3A8-E068-C0EB-7845-21909CD1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33-B722-4528-A242-4E31ECAE2B04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76CC1E-453A-56F4-04D5-177D15D2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AA2B93-B7E2-A546-71F8-35926F94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CE2A-EDE9-40E7-9ED2-F02B298BE7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56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C6620-5599-197C-7DFD-6EC3EBF19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F63EA0-1F92-B988-899C-7D8DE38F5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2BB47D-B094-224D-68A0-7831B0157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F7E2D0-A7A7-F7E9-0B43-E1E795F6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33-B722-4528-A242-4E31ECAE2B04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1856D5-5E50-C472-2037-8D4C0EE0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8B6FFC-1185-3CFD-DEAE-9AF0A79F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CE2A-EDE9-40E7-9ED2-F02B298BE7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61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000"/>
                <a:lumOff val="93000"/>
              </a:schemeClr>
            </a:gs>
            <a:gs pos="51000">
              <a:schemeClr val="accent6">
                <a:lumMod val="44000"/>
                <a:lumOff val="56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843971-9D9E-D079-CA33-95D830311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3D5864-5675-5281-2B3E-89A5EB3EF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0A1F4F-A18B-A42C-1B07-60AE5B727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8E33-B722-4528-A242-4E31ECAE2B04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C12993-1884-381D-15A5-C3D8372A7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6D4396-480F-09B3-46D0-F9551BA0F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CE2A-EDE9-40E7-9ED2-F02B298BE7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87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1078" y="3956389"/>
            <a:ext cx="6391422" cy="2438354"/>
          </a:xfrm>
        </p:spPr>
        <p:txBody>
          <a:bodyPr anchor="t">
            <a:normAutofit/>
          </a:bodyPr>
          <a:lstStyle/>
          <a:p>
            <a:r>
              <a:rPr lang="de-DE" dirty="0">
                <a:latin typeface="Aharoni"/>
                <a:cs typeface="Calibri Light"/>
              </a:rPr>
              <a:t>Zahnextraktion</a:t>
            </a:r>
            <a:endParaRPr lang="de-DE" dirty="0">
              <a:cs typeface="Calibri Ligh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91892" y="4901785"/>
            <a:ext cx="5558725" cy="14929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LF8 – Chirurgische Behandlungen begleiten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284DD725-08E9-9E8F-4BA4-5D96FF84C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04" b="6640"/>
          <a:stretch/>
        </p:blipFill>
        <p:spPr>
          <a:xfrm>
            <a:off x="-6214" y="10"/>
            <a:ext cx="12214825" cy="3383374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pic>
        <p:nvPicPr>
          <p:cNvPr id="5" name="Grafik 4" descr="Zahn">
            <a:extLst>
              <a:ext uri="{FF2B5EF4-FFF2-40B4-BE49-F238E27FC236}">
                <a16:creationId xmlns:a16="http://schemas.microsoft.com/office/drawing/2014/main" id="{DC24E18B-48F2-2032-E5E2-8AA51E463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3314" y="1813118"/>
            <a:ext cx="4581625" cy="4581625"/>
          </a:xfrm>
          <a:prstGeom prst="rect">
            <a:avLst/>
          </a:prstGeom>
        </p:spPr>
      </p:pic>
      <p:pic>
        <p:nvPicPr>
          <p:cNvPr id="7" name="Grafik 6" descr="Zahn">
            <a:extLst>
              <a:ext uri="{FF2B5EF4-FFF2-40B4-BE49-F238E27FC236}">
                <a16:creationId xmlns:a16="http://schemas.microsoft.com/office/drawing/2014/main" id="{F703DA57-6901-C6A8-7F3C-8FAAD3D3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2500" y="4163026"/>
            <a:ext cx="2231717" cy="223171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D9D7D54-DA7C-533F-BBDA-CB93F122DB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810594" y="65757"/>
            <a:ext cx="308690" cy="3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77544DCD-AA25-3A4F-F60F-B16692A3A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26345"/>
              </p:ext>
            </p:extLst>
          </p:nvPr>
        </p:nvGraphicFramePr>
        <p:xfrm>
          <a:off x="136989" y="339047"/>
          <a:ext cx="11918022" cy="6290593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11918022">
                  <a:extLst>
                    <a:ext uri="{9D8B030D-6E8A-4147-A177-3AD203B41FA5}">
                      <a16:colId xmlns:a16="http://schemas.microsoft.com/office/drawing/2014/main" val="1434504346"/>
                    </a:ext>
                  </a:extLst>
                </a:gridCol>
              </a:tblGrid>
              <a:tr h="414066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800" b="0" dirty="0">
                          <a:effectLst/>
                        </a:rPr>
                        <a:t>1. Aktuelle Anamnese (z.B. Blutgerinnungsstörung) beachten.</a:t>
                      </a:r>
                      <a:endParaRPr lang="de-DE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389" marR="30389" marT="0" marB="0"/>
                </a:tc>
                <a:extLst>
                  <a:ext uri="{0D108BD9-81ED-4DB2-BD59-A6C34878D82A}">
                    <a16:rowId xmlns:a16="http://schemas.microsoft.com/office/drawing/2014/main" val="4035046313"/>
                  </a:ext>
                </a:extLst>
              </a:tr>
              <a:tr h="787505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800" b="0" dirty="0">
                          <a:effectLst/>
                        </a:rPr>
                        <a:t>2. Aktuelles Röntgenbild (z.B. </a:t>
                      </a:r>
                      <a:r>
                        <a:rPr lang="de-DE" sz="1800" b="0" dirty="0" err="1">
                          <a:effectLst/>
                        </a:rPr>
                        <a:t>Aufbissaufnahme</a:t>
                      </a:r>
                      <a:r>
                        <a:rPr lang="de-DE" sz="1800" b="0" dirty="0">
                          <a:effectLst/>
                        </a:rPr>
                        <a:t> oder Panoramaaufnahme, für anatomische Besonderheiten, wie Wurzelverlauf und Knochenbeschaffenheit) im Behandlungszimmer aufgerufen.</a:t>
                      </a:r>
                      <a:br>
                        <a:rPr lang="de-DE" sz="1800" b="0" dirty="0">
                          <a:effectLst/>
                        </a:rPr>
                      </a:br>
                      <a:endParaRPr lang="de-DE" sz="1800" b="0" dirty="0">
                        <a:effectLst/>
                      </a:endParaRPr>
                    </a:p>
                  </a:txBody>
                  <a:tcPr marL="30389" marR="30389" marT="0" marB="0"/>
                </a:tc>
                <a:extLst>
                  <a:ext uri="{0D108BD9-81ED-4DB2-BD59-A6C34878D82A}">
                    <a16:rowId xmlns:a16="http://schemas.microsoft.com/office/drawing/2014/main" val="1796549698"/>
                  </a:ext>
                </a:extLst>
              </a:tr>
              <a:tr h="405550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800" b="0" dirty="0">
                          <a:effectLst/>
                        </a:rPr>
                        <a:t>3. Patient aufklären und Einverständniserklärung schriftlich einholen.</a:t>
                      </a:r>
                      <a:endParaRPr lang="de-DE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389" marR="30389" marT="0" marB="0"/>
                </a:tc>
                <a:extLst>
                  <a:ext uri="{0D108BD9-81ED-4DB2-BD59-A6C34878D82A}">
                    <a16:rowId xmlns:a16="http://schemas.microsoft.com/office/drawing/2014/main" val="208491220"/>
                  </a:ext>
                </a:extLst>
              </a:tr>
              <a:tr h="630533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800" b="0" dirty="0">
                          <a:effectLst/>
                        </a:rPr>
                        <a:t>4. Die Instrumente und den Behandlungsraum (steril) vorbereiten sowie OP-Kleidung tragen, wie Mundschutz, Schutzbrille, Desinfektion und Handschuhe.</a:t>
                      </a:r>
                    </a:p>
                  </a:txBody>
                  <a:tcPr marL="30389" marR="30389" marT="0" marB="0"/>
                </a:tc>
                <a:extLst>
                  <a:ext uri="{0D108BD9-81ED-4DB2-BD59-A6C34878D82A}">
                    <a16:rowId xmlns:a16="http://schemas.microsoft.com/office/drawing/2014/main" val="2541808606"/>
                  </a:ext>
                </a:extLst>
              </a:tr>
              <a:tr h="530902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800" b="0" dirty="0">
                          <a:effectLst/>
                        </a:rPr>
                        <a:t>5. Herrn M. in das Behandlungszimmer begleiten und betreuen. Herr M. bekommt zunächst eine Mundspüllösung (z.B. </a:t>
                      </a:r>
                      <a:r>
                        <a:rPr lang="de-DE" sz="1800" b="0" dirty="0" err="1">
                          <a:effectLst/>
                        </a:rPr>
                        <a:t>Chlorhexamed</a:t>
                      </a:r>
                      <a:r>
                        <a:rPr lang="de-DE" sz="1800" b="0" dirty="0">
                          <a:effectLst/>
                        </a:rPr>
                        <a:t>, Wasserstoffperoxid), damit die Bakterien in der Mundhöhle reduziert werden.</a:t>
                      </a:r>
                    </a:p>
                  </a:txBody>
                  <a:tcPr marL="30389" marR="30389" marT="0" marB="0"/>
                </a:tc>
                <a:extLst>
                  <a:ext uri="{0D108BD9-81ED-4DB2-BD59-A6C34878D82A}">
                    <a16:rowId xmlns:a16="http://schemas.microsoft.com/office/drawing/2014/main" val="3805225694"/>
                  </a:ext>
                </a:extLst>
              </a:tr>
              <a:tr h="353935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800" b="0" dirty="0">
                          <a:effectLst/>
                        </a:rPr>
                        <a:t>6. Durchführen einer Leitungsanästhesie mithilfe eines Spiegels sowie der Spritze, Ampulle und Kanüle.</a:t>
                      </a:r>
                    </a:p>
                  </a:txBody>
                  <a:tcPr marL="30389" marR="30389" marT="0" marB="0"/>
                </a:tc>
                <a:extLst>
                  <a:ext uri="{0D108BD9-81ED-4DB2-BD59-A6C34878D82A}">
                    <a16:rowId xmlns:a16="http://schemas.microsoft.com/office/drawing/2014/main" val="487908484"/>
                  </a:ext>
                </a:extLst>
              </a:tr>
              <a:tr h="918264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800" b="0" dirty="0">
                          <a:effectLst/>
                        </a:rPr>
                        <a:t> 7. Der/die ZFA hilft, indem er/sie ggf. mit einem Haken nach Langenbeck das Weichgewebe abhält oder mit den Händen den Kieferwinkel stützt, während Druck auf den Unterkiefer kommt. Außerdem saugt die*der ZFA mit einem chirurgischen Sauger den Speichel und das Blut ab. </a:t>
                      </a:r>
                    </a:p>
                  </a:txBody>
                  <a:tcPr marL="30389" marR="30389" marT="0" marB="0"/>
                </a:tc>
                <a:extLst>
                  <a:ext uri="{0D108BD9-81ED-4DB2-BD59-A6C34878D82A}">
                    <a16:rowId xmlns:a16="http://schemas.microsoft.com/office/drawing/2014/main" val="2003441668"/>
                  </a:ext>
                </a:extLst>
              </a:tr>
              <a:tr h="710819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800" b="0" dirty="0">
                          <a:effectLst/>
                        </a:rPr>
                        <a:t>8. Es werden die Bindegewebsfasern zwischen Zahnoberflächen und Gingiva gelöst. Anschließend werden die Zähne vorsichtig luxiert durch hebelnde (mit abgewinkeltem Hebel) oder drehende Bewegungen (mit Molarzange).</a:t>
                      </a:r>
                    </a:p>
                  </a:txBody>
                  <a:tcPr marL="30389" marR="30389" marT="0" marB="0"/>
                </a:tc>
                <a:extLst>
                  <a:ext uri="{0D108BD9-81ED-4DB2-BD59-A6C34878D82A}">
                    <a16:rowId xmlns:a16="http://schemas.microsoft.com/office/drawing/2014/main" val="236697200"/>
                  </a:ext>
                </a:extLst>
              </a:tr>
              <a:tr h="334272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800" b="0" dirty="0">
                          <a:effectLst/>
                        </a:rPr>
                        <a:t> 9. Nun wird ggf. das entzündete Gewebe in der Wunde mit einem scharfen Löffel ausgekratzt.</a:t>
                      </a:r>
                    </a:p>
                  </a:txBody>
                  <a:tcPr marL="30389" marR="30389" marT="0" marB="0"/>
                </a:tc>
                <a:extLst>
                  <a:ext uri="{0D108BD9-81ED-4DB2-BD59-A6C34878D82A}">
                    <a16:rowId xmlns:a16="http://schemas.microsoft.com/office/drawing/2014/main" val="3520584276"/>
                  </a:ext>
                </a:extLst>
              </a:tr>
              <a:tr h="403093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800" b="0" dirty="0">
                          <a:effectLst/>
                        </a:rPr>
                        <a:t>10. Wunde wird genäht mit Nadelhalter, Nadel, chirurgischer Schere und der Naht.</a:t>
                      </a:r>
                    </a:p>
                  </a:txBody>
                  <a:tcPr marL="30389" marR="30389" marT="0" marB="0"/>
                </a:tc>
                <a:extLst>
                  <a:ext uri="{0D108BD9-81ED-4DB2-BD59-A6C34878D82A}">
                    <a16:rowId xmlns:a16="http://schemas.microsoft.com/office/drawing/2014/main" val="581740953"/>
                  </a:ext>
                </a:extLst>
              </a:tr>
              <a:tr h="412923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800" b="0" dirty="0">
                          <a:effectLst/>
                        </a:rPr>
                        <a:t> 11. Auflegen eines Mulltupfers (ggf. in Tranexamsäure getränkt) auf die Wunde (mind. 30 min).</a:t>
                      </a:r>
                    </a:p>
                  </a:txBody>
                  <a:tcPr marL="30389" marR="30389" marT="0" marB="0"/>
                </a:tc>
                <a:extLst>
                  <a:ext uri="{0D108BD9-81ED-4DB2-BD59-A6C34878D82A}">
                    <a16:rowId xmlns:a16="http://schemas.microsoft.com/office/drawing/2014/main" val="2180089226"/>
                  </a:ext>
                </a:extLst>
              </a:tr>
              <a:tr h="335538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800" b="0" dirty="0">
                          <a:effectLst/>
                        </a:rPr>
                        <a:t> 12. Herr M. wird über seine Verhaltensregeln nach der Extraktion aufgeklärt und ein Nachsorgetermin wird vereinbart.</a:t>
                      </a:r>
                    </a:p>
                  </a:txBody>
                  <a:tcPr marL="30389" marR="30389" marT="0" marB="0"/>
                </a:tc>
                <a:extLst>
                  <a:ext uri="{0D108BD9-81ED-4DB2-BD59-A6C34878D82A}">
                    <a16:rowId xmlns:a16="http://schemas.microsoft.com/office/drawing/2014/main" val="2208983357"/>
                  </a:ext>
                </a:extLst>
              </a:tr>
            </a:tbl>
          </a:graphicData>
        </a:graphic>
      </p:graphicFrame>
      <p:pic>
        <p:nvPicPr>
          <p:cNvPr id="4" name="Grafik 3" descr="Zahn">
            <a:extLst>
              <a:ext uri="{FF2B5EF4-FFF2-40B4-BE49-F238E27FC236}">
                <a16:creationId xmlns:a16="http://schemas.microsoft.com/office/drawing/2014/main" id="{889BA770-4A56-B072-04F3-31B432395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5722" y="287596"/>
            <a:ext cx="1312604" cy="13126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653A8AB-B218-1F94-CF8C-2A9084D7A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810594" y="65757"/>
            <a:ext cx="308690" cy="3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94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Zahn">
            <a:extLst>
              <a:ext uri="{FF2B5EF4-FFF2-40B4-BE49-F238E27FC236}">
                <a16:creationId xmlns:a16="http://schemas.microsoft.com/office/drawing/2014/main" id="{8389C428-724C-77DC-AE41-2E1F4E19D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5722" y="287596"/>
            <a:ext cx="1312604" cy="131260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BE386C1-9770-7C37-C898-11A74796ADC9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884452" cy="10142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Fazit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9F4EAB9-6686-197B-0B92-D7E71C11C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36425"/>
            <a:ext cx="10238446" cy="32846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2550" dirty="0"/>
              <a:t>Sie können eine Zahnextraktion definieren und die benötigten Instrumente zuordnen.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2550" dirty="0"/>
              <a:t>Sie haben den Behandlungsablauf einer Zahnextraktion erarbeitet und sich mit ihren Mitschüler*innen ausgetauscht.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550" dirty="0"/>
          </a:p>
        </p:txBody>
      </p:sp>
      <p:pic>
        <p:nvPicPr>
          <p:cNvPr id="12" name="Grafik 11" descr="Präsentation mit Checkliste von rechts nach links">
            <a:extLst>
              <a:ext uri="{FF2B5EF4-FFF2-40B4-BE49-F238E27FC236}">
                <a16:creationId xmlns:a16="http://schemas.microsoft.com/office/drawing/2014/main" id="{65A85762-75BB-F7E7-EEE8-934E47E8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8820" y="3854907"/>
            <a:ext cx="2714090" cy="271409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D580989-5295-5DEF-40B3-10D3294AD1A9}"/>
              </a:ext>
            </a:extLst>
          </p:cNvPr>
          <p:cNvSpPr txBox="1"/>
          <p:nvPr/>
        </p:nvSpPr>
        <p:spPr>
          <a:xfrm>
            <a:off x="1086624" y="1673335"/>
            <a:ext cx="6168324" cy="63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600" dirty="0"/>
              <a:t>Das haben Sie in dieser Stunde erreicht..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E2FB96-94C5-FB1C-2CEA-B119C11C3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810594" y="65757"/>
            <a:ext cx="308690" cy="3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F29F2-C5C4-E93F-23B5-CA65A499AC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i="1" dirty="0">
                <a:solidFill>
                  <a:schemeClr val="accent6">
                    <a:lumMod val="75000"/>
                  </a:schemeClr>
                </a:solidFill>
              </a:rPr>
              <a:t>..Dies oder Das..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898058-7706-8CF8-FC6C-1925C1457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42"/>
            <a:ext cx="10515600" cy="881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500" b="1" dirty="0">
                <a:solidFill>
                  <a:schemeClr val="accent6">
                    <a:lumMod val="75000"/>
                  </a:schemeClr>
                </a:solidFill>
              </a:rPr>
              <a:t>Organisiert						 Chaotisch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6E38A1EA-FB25-3E3D-BF96-ED4A3421B8DF}"/>
              </a:ext>
            </a:extLst>
          </p:cNvPr>
          <p:cNvSpPr txBox="1">
            <a:spLocks/>
          </p:cNvSpPr>
          <p:nvPr/>
        </p:nvSpPr>
        <p:spPr>
          <a:xfrm>
            <a:off x="838200" y="2749412"/>
            <a:ext cx="10832024" cy="881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500" b="1" dirty="0">
                <a:solidFill>
                  <a:schemeClr val="accent6">
                    <a:lumMod val="75000"/>
                  </a:schemeClr>
                </a:solidFill>
              </a:rPr>
              <a:t>Hilfsbereit						 Zurückhaltender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BE644ED6-6C3A-65C5-D676-517DF13EA37E}"/>
              </a:ext>
            </a:extLst>
          </p:cNvPr>
          <p:cNvSpPr txBox="1">
            <a:spLocks/>
          </p:cNvSpPr>
          <p:nvPr/>
        </p:nvSpPr>
        <p:spPr>
          <a:xfrm>
            <a:off x="838200" y="3534753"/>
            <a:ext cx="11260404" cy="1171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500" b="1" dirty="0">
                <a:solidFill>
                  <a:schemeClr val="accent6">
                    <a:lumMod val="75000"/>
                  </a:schemeClr>
                </a:solidFill>
              </a:rPr>
              <a:t>Prothetik		 		      		          Konservierende </a:t>
            </a:r>
            <a:br>
              <a:rPr lang="de-DE" sz="35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3500" b="1" dirty="0">
                <a:solidFill>
                  <a:schemeClr val="accent6">
                    <a:lumMod val="75000"/>
                  </a:schemeClr>
                </a:solidFill>
              </a:rPr>
              <a:t>								 Behandlungen 	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23F8394-E4B4-28F8-5BC0-3D6C5BAA2273}"/>
              </a:ext>
            </a:extLst>
          </p:cNvPr>
          <p:cNvSpPr txBox="1">
            <a:spLocks/>
          </p:cNvSpPr>
          <p:nvPr/>
        </p:nvSpPr>
        <p:spPr>
          <a:xfrm>
            <a:off x="838200" y="4774341"/>
            <a:ext cx="10515600" cy="1171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500" b="1" dirty="0">
                <a:solidFill>
                  <a:schemeClr val="accent6">
                    <a:lumMod val="75000"/>
                  </a:schemeClr>
                </a:solidFill>
              </a:rPr>
              <a:t>Kieferorthopädie		 			 Chirurgie </a:t>
            </a:r>
            <a:r>
              <a:rPr lang="de-DE" sz="4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E56B351F-CD35-914C-27EA-8F68B42E59C4}"/>
              </a:ext>
            </a:extLst>
          </p:cNvPr>
          <p:cNvSpPr txBox="1">
            <a:spLocks/>
          </p:cNvSpPr>
          <p:nvPr/>
        </p:nvSpPr>
        <p:spPr>
          <a:xfrm>
            <a:off x="5177775" y="3630645"/>
            <a:ext cx="1290626" cy="11716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4000" dirty="0"/>
              <a:t>oder</a:t>
            </a:r>
            <a:r>
              <a:rPr lang="de-DE" sz="4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D6ED198B-E950-0867-A293-8B2E38B3A610}"/>
              </a:ext>
            </a:extLst>
          </p:cNvPr>
          <p:cNvSpPr txBox="1">
            <a:spLocks/>
          </p:cNvSpPr>
          <p:nvPr/>
        </p:nvSpPr>
        <p:spPr>
          <a:xfrm>
            <a:off x="838200" y="5692286"/>
            <a:ext cx="10515600" cy="800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4100" b="1" dirty="0">
                <a:solidFill>
                  <a:schemeClr val="accent6">
                    <a:lumMod val="75000"/>
                  </a:schemeClr>
                </a:solidFill>
              </a:rPr>
              <a:t>Eiter								 Blut</a:t>
            </a:r>
            <a:r>
              <a:rPr lang="de-DE" sz="3500" b="1" dirty="0">
                <a:solidFill>
                  <a:schemeClr val="accent6">
                    <a:lumMod val="75000"/>
                  </a:schemeClr>
                </a:solidFill>
              </a:rPr>
              <a:t>		 		 </a:t>
            </a:r>
            <a:r>
              <a:rPr lang="de-DE" sz="4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13465333-6303-310A-4AAB-7491D01095EC}"/>
              </a:ext>
            </a:extLst>
          </p:cNvPr>
          <p:cNvSpPr txBox="1">
            <a:spLocks/>
          </p:cNvSpPr>
          <p:nvPr/>
        </p:nvSpPr>
        <p:spPr>
          <a:xfrm>
            <a:off x="1549285" y="1026733"/>
            <a:ext cx="1882283" cy="181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de-DE" sz="4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24059F88-2ABE-F83B-D397-9408C2518EF2}"/>
              </a:ext>
            </a:extLst>
          </p:cNvPr>
          <p:cNvSpPr txBox="1">
            <a:spLocks/>
          </p:cNvSpPr>
          <p:nvPr/>
        </p:nvSpPr>
        <p:spPr>
          <a:xfrm>
            <a:off x="9060990" y="1013829"/>
            <a:ext cx="1882283" cy="181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0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de-DE" sz="4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17" name="Grafik 16" descr="Mann">
            <a:extLst>
              <a:ext uri="{FF2B5EF4-FFF2-40B4-BE49-F238E27FC236}">
                <a16:creationId xmlns:a16="http://schemas.microsoft.com/office/drawing/2014/main" id="{67533E72-28B6-2E16-8C87-79CA82BC8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7362" y="637878"/>
            <a:ext cx="1120778" cy="1120778"/>
          </a:xfrm>
          <a:prstGeom prst="rect">
            <a:avLst/>
          </a:prstGeom>
        </p:spPr>
      </p:pic>
      <p:pic>
        <p:nvPicPr>
          <p:cNvPr id="19" name="Grafik 18" descr="Zeichensprache">
            <a:extLst>
              <a:ext uri="{FF2B5EF4-FFF2-40B4-BE49-F238E27FC236}">
                <a16:creationId xmlns:a16="http://schemas.microsoft.com/office/drawing/2014/main" id="{477725B1-89CB-2D1F-FFDD-67D65EBDE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596063" y="785575"/>
            <a:ext cx="1120778" cy="112077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048D8AD-0354-4748-8A8B-14AA9C75F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810594" y="65757"/>
            <a:ext cx="308690" cy="3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4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A8946-C0E2-B609-69DB-5BF0CC19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2954154" cy="1011288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de-DE" dirty="0"/>
              <a:t>1.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43946-9EA8-6074-18D6-892304B0D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278" y="4231210"/>
            <a:ext cx="5910083" cy="1011288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de-DE" dirty="0"/>
              <a:t>Bei der Zahnextraktion wird der </a:t>
            </a:r>
            <a:r>
              <a:rPr lang="de-DE" b="1" dirty="0"/>
              <a:t>Zahn durch hebelnde oder drehende Bewegungen</a:t>
            </a:r>
            <a:r>
              <a:rPr lang="de-DE" dirty="0"/>
              <a:t> vorsichtig </a:t>
            </a:r>
            <a:r>
              <a:rPr lang="de-DE" b="1" dirty="0"/>
              <a:t>gelockert und entfernt</a:t>
            </a:r>
            <a:r>
              <a:rPr lang="de-DE" dirty="0"/>
              <a:t>. 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  <p:pic>
        <p:nvPicPr>
          <p:cNvPr id="5" name="Grafik 4" descr="Zahn">
            <a:extLst>
              <a:ext uri="{FF2B5EF4-FFF2-40B4-BE49-F238E27FC236}">
                <a16:creationId xmlns:a16="http://schemas.microsoft.com/office/drawing/2014/main" id="{8389C428-724C-77DC-AE41-2E1F4E19D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5722" y="287596"/>
            <a:ext cx="1312604" cy="1312604"/>
          </a:xfrm>
          <a:prstGeom prst="rect">
            <a:avLst/>
          </a:prstGeom>
        </p:spPr>
      </p:pic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943B34AA-FEDA-422A-347B-71233C01B805}"/>
              </a:ext>
            </a:extLst>
          </p:cNvPr>
          <p:cNvSpPr txBox="1">
            <a:spLocks/>
          </p:cNvSpPr>
          <p:nvPr/>
        </p:nvSpPr>
        <p:spPr>
          <a:xfrm>
            <a:off x="2315278" y="2298168"/>
            <a:ext cx="4761090" cy="101128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Zahnextraktion</a:t>
            </a:r>
            <a:br>
              <a:rPr lang="de-DE" i="1" dirty="0"/>
            </a:br>
            <a:r>
              <a:rPr lang="de-DE" i="1" dirty="0" err="1"/>
              <a:t>extrahere</a:t>
            </a:r>
            <a:r>
              <a:rPr lang="de-DE" dirty="0"/>
              <a:t> (lat.) = herausziehen</a:t>
            </a:r>
          </a:p>
          <a:p>
            <a:pPr>
              <a:buFontTx/>
              <a:buChar char="-"/>
            </a:pPr>
            <a:endParaRPr lang="de-DE" dirty="0"/>
          </a:p>
        </p:txBody>
      </p:sp>
      <p:pic>
        <p:nvPicPr>
          <p:cNvPr id="6" name="Grafik 5" descr="Glühbirne und Zahnrad">
            <a:extLst>
              <a:ext uri="{FF2B5EF4-FFF2-40B4-BE49-F238E27FC236}">
                <a16:creationId xmlns:a16="http://schemas.microsoft.com/office/drawing/2014/main" id="{4C7C3A8A-2A40-9766-E539-3309B3914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31320" y="3407704"/>
            <a:ext cx="3012042" cy="3012042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33E677BF-1483-F281-9E92-E3D6521914FE}"/>
              </a:ext>
            </a:extLst>
          </p:cNvPr>
          <p:cNvSpPr/>
          <p:nvPr/>
        </p:nvSpPr>
        <p:spPr>
          <a:xfrm>
            <a:off x="1058238" y="2541821"/>
            <a:ext cx="523982" cy="52398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6617A02E-5881-36C6-13A1-E8DCA6DEF743}"/>
              </a:ext>
            </a:extLst>
          </p:cNvPr>
          <p:cNvSpPr/>
          <p:nvPr/>
        </p:nvSpPr>
        <p:spPr>
          <a:xfrm>
            <a:off x="1058238" y="4474863"/>
            <a:ext cx="523982" cy="52398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C71403-63FB-D967-4826-3680E0732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810594" y="65757"/>
            <a:ext cx="308690" cy="3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4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Zahn">
            <a:extLst>
              <a:ext uri="{FF2B5EF4-FFF2-40B4-BE49-F238E27FC236}">
                <a16:creationId xmlns:a16="http://schemas.microsoft.com/office/drawing/2014/main" id="{8389C428-724C-77DC-AE41-2E1F4E19D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5722" y="287596"/>
            <a:ext cx="1312604" cy="131260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1D6346E-0F90-420E-4C2D-488EAA3D2BEF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2954154" cy="1011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2. Indikation</a:t>
            </a:r>
          </a:p>
        </p:txBody>
      </p:sp>
      <p:pic>
        <p:nvPicPr>
          <p:cNvPr id="10" name="Grafik 9" descr="Fragen">
            <a:extLst>
              <a:ext uri="{FF2B5EF4-FFF2-40B4-BE49-F238E27FC236}">
                <a16:creationId xmlns:a16="http://schemas.microsoft.com/office/drawing/2014/main" id="{5DC03880-6F4B-2B19-2F31-34E9EA678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49655" y="3013404"/>
            <a:ext cx="3030021" cy="3030021"/>
          </a:xfrm>
          <a:prstGeom prst="rect">
            <a:avLst/>
          </a:prstGeom>
        </p:spPr>
      </p:pic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5315130E-889D-648C-3AE7-3737090E9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110716"/>
              </p:ext>
            </p:extLst>
          </p:nvPr>
        </p:nvGraphicFramePr>
        <p:xfrm>
          <a:off x="673813" y="1707202"/>
          <a:ext cx="9055814" cy="490336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83649">
                  <a:extLst>
                    <a:ext uri="{9D8B030D-6E8A-4147-A177-3AD203B41FA5}">
                      <a16:colId xmlns:a16="http://schemas.microsoft.com/office/drawing/2014/main" val="3945954033"/>
                    </a:ext>
                  </a:extLst>
                </a:gridCol>
                <a:gridCol w="6572165">
                  <a:extLst>
                    <a:ext uri="{9D8B030D-6E8A-4147-A177-3AD203B41FA5}">
                      <a16:colId xmlns:a16="http://schemas.microsoft.com/office/drawing/2014/main" val="2088061383"/>
                    </a:ext>
                  </a:extLst>
                </a:gridCol>
              </a:tblGrid>
              <a:tr h="561428">
                <a:tc>
                  <a:txBody>
                    <a:bodyPr/>
                    <a:lstStyle/>
                    <a:p>
                      <a:r>
                        <a:rPr lang="de-DE" sz="2400" dirty="0"/>
                        <a:t>Relative Indikation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Absolute Indikation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63890"/>
                  </a:ext>
                </a:extLst>
              </a:tr>
              <a:tr h="774068">
                <a:tc rowSpan="6">
                  <a:txBody>
                    <a:bodyPr/>
                    <a:lstStyle/>
                    <a:p>
                      <a:r>
                        <a:rPr lang="de-DE" sz="2000" dirty="0"/>
                        <a:t>Soziale Indikation</a:t>
                      </a:r>
                    </a:p>
                    <a:p>
                      <a:r>
                        <a:rPr lang="de-DE" sz="2000" dirty="0">
                          <a:sym typeface="Wingdings" panose="05000000000000000000" pitchFamily="2" charset="2"/>
                        </a:rPr>
                        <a:t> Pat. kann sich Zahnerhaltung nicht leisten oder </a:t>
                      </a:r>
                      <a:br>
                        <a:rPr lang="de-DE" sz="2000" dirty="0">
                          <a:sym typeface="Wingdings" panose="05000000000000000000" pitchFamily="2" charset="2"/>
                        </a:rPr>
                      </a:br>
                      <a:r>
                        <a:rPr lang="de-DE" sz="2000" dirty="0">
                          <a:sym typeface="Wingdings" panose="05000000000000000000" pitchFamily="2" charset="2"/>
                        </a:rPr>
                        <a:t>möchte diese nicht 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</a:rPr>
                        <a:t>- Kieferorthopädische Gründe</a:t>
                      </a:r>
                      <a:endParaRPr lang="de-DE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58962"/>
                  </a:ext>
                </a:extLst>
              </a:tr>
              <a:tr h="63352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</a:rPr>
                        <a:t>- Prothetische Gründe</a:t>
                      </a:r>
                      <a:endParaRPr lang="de-DE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116410"/>
                  </a:ext>
                </a:extLst>
              </a:tr>
              <a:tr h="61582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</a:rPr>
                        <a:t>- Andere Erhaltungsmaßnahmen waren erfolglos</a:t>
                      </a:r>
                      <a:endParaRPr lang="de-DE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607953"/>
                  </a:ext>
                </a:extLst>
              </a:tr>
              <a:tr h="5614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- Zahnfrakturen oder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202221"/>
                  </a:ext>
                </a:extLst>
              </a:tr>
              <a:tr h="61582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- Nerven werden angegriffen und Schmerzen verursacht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41742"/>
                  </a:ext>
                </a:extLst>
              </a:tr>
              <a:tr h="87974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</a:rPr>
                        <a:t>- Parodontale Schädigung (LG III) oder apikale Parodontitis </a:t>
                      </a:r>
                      <a:endParaRPr lang="de-DE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068523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0F5E9D85-AEB2-21D3-423C-56200479C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810594" y="65757"/>
            <a:ext cx="308690" cy="3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FACDF252-04F4-0C8D-F6C0-B9163A20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06005">
            <a:off x="5202457" y="3973376"/>
            <a:ext cx="2217516" cy="221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haltsplatzhalter 3" descr="Quellbild anzeigen">
            <a:extLst>
              <a:ext uri="{FF2B5EF4-FFF2-40B4-BE49-F238E27FC236}">
                <a16:creationId xmlns:a16="http://schemas.microsoft.com/office/drawing/2014/main" id="{01E8D029-F9E7-AAEF-941B-FC79A2E2A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" t="11699" r="1478" b="16692"/>
          <a:stretch/>
        </p:blipFill>
        <p:spPr bwMode="auto">
          <a:xfrm rot="12614116">
            <a:off x="7335281" y="4090669"/>
            <a:ext cx="4518044" cy="1218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4BAD294-A0DE-A078-CA2B-6252A85FC7B2}"/>
              </a:ext>
            </a:extLst>
          </p:cNvPr>
          <p:cNvSpPr txBox="1"/>
          <p:nvPr/>
        </p:nvSpPr>
        <p:spPr>
          <a:xfrm>
            <a:off x="1608762" y="1700405"/>
            <a:ext cx="8974475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550" b="1" dirty="0"/>
              <a:t>Ihr ZA extrahiert bei einer Patientin den Zahn 47. </a:t>
            </a:r>
            <a:br>
              <a:rPr lang="de-DE" sz="2550" b="1" dirty="0"/>
            </a:br>
            <a:r>
              <a:rPr lang="de-DE" sz="2550" b="1" dirty="0"/>
              <a:t>Mit welchem Instrument halten Sie das Weichgewebe ab?</a:t>
            </a:r>
          </a:p>
        </p:txBody>
      </p:sp>
      <p:pic>
        <p:nvPicPr>
          <p:cNvPr id="1032" name="Picture 8" descr="Quellbild anzeigen">
            <a:extLst>
              <a:ext uri="{FF2B5EF4-FFF2-40B4-BE49-F238E27FC236}">
                <a16:creationId xmlns:a16="http://schemas.microsoft.com/office/drawing/2014/main" id="{4425E542-935D-556C-BD25-8BEB1F7C3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666" r="802" b="35922"/>
          <a:stretch/>
        </p:blipFill>
        <p:spPr bwMode="auto">
          <a:xfrm rot="9042479">
            <a:off x="553129" y="4285470"/>
            <a:ext cx="4891643" cy="10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5B72DC8-0E69-EEF9-DBEE-9DFDD1E9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4C94F4B-D527-F694-F2E8-D82C8ECF897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7658528" cy="1011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3. Instrumente bei einer Extraktion</a:t>
            </a:r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46D4975C-E159-6713-1282-523E59660C4D}"/>
              </a:ext>
            </a:extLst>
          </p:cNvPr>
          <p:cNvSpPr txBox="1">
            <a:spLocks/>
          </p:cNvSpPr>
          <p:nvPr/>
        </p:nvSpPr>
        <p:spPr>
          <a:xfrm>
            <a:off x="3028127" y="4139804"/>
            <a:ext cx="752126" cy="750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de-DE" sz="4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4ACE99B3-B785-7B83-5D13-D0355DCE48A4}"/>
              </a:ext>
            </a:extLst>
          </p:cNvPr>
          <p:cNvSpPr txBox="1">
            <a:spLocks/>
          </p:cNvSpPr>
          <p:nvPr/>
        </p:nvSpPr>
        <p:spPr>
          <a:xfrm>
            <a:off x="5709921" y="4515152"/>
            <a:ext cx="901374" cy="907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4000" b="1" dirty="0">
                <a:solidFill>
                  <a:schemeClr val="accent6">
                    <a:lumMod val="75000"/>
                  </a:schemeClr>
                </a:solidFill>
              </a:rPr>
              <a:t>2	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869F7B49-4B73-69DC-D9A8-162336E98272}"/>
              </a:ext>
            </a:extLst>
          </p:cNvPr>
          <p:cNvSpPr txBox="1">
            <a:spLocks/>
          </p:cNvSpPr>
          <p:nvPr/>
        </p:nvSpPr>
        <p:spPr>
          <a:xfrm>
            <a:off x="10123221" y="5268855"/>
            <a:ext cx="508625" cy="546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0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de-DE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303485B-F213-B498-A3FF-B71F5E99E2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1810594" y="65757"/>
            <a:ext cx="308690" cy="3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0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4BAD294-A0DE-A078-CA2B-6252A85FC7B2}"/>
              </a:ext>
            </a:extLst>
          </p:cNvPr>
          <p:cNvSpPr txBox="1"/>
          <p:nvPr/>
        </p:nvSpPr>
        <p:spPr>
          <a:xfrm>
            <a:off x="653265" y="1537627"/>
            <a:ext cx="10422276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550" b="1" dirty="0"/>
              <a:t>Ihr ZA extrahiert bei einem Patient den Zahn 16. </a:t>
            </a:r>
            <a:br>
              <a:rPr lang="de-DE" sz="2550" b="1" dirty="0"/>
            </a:br>
            <a:r>
              <a:rPr lang="de-DE" sz="2550" b="1" dirty="0"/>
              <a:t>Mit welchem Instrument entfernen Sie das Blut und den Speichel?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5B72DC8-0E69-EEF9-DBEE-9DFDD1E9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4C94F4B-D527-F694-F2E8-D82C8ECF897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7658528" cy="1011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3. Instrumente bei einer Extraktion</a:t>
            </a:r>
            <a:endParaRPr lang="de-DE" dirty="0"/>
          </a:p>
        </p:txBody>
      </p:sp>
      <p:pic>
        <p:nvPicPr>
          <p:cNvPr id="8" name="Picture 2" descr="Quellbild anzeigen">
            <a:extLst>
              <a:ext uri="{FF2B5EF4-FFF2-40B4-BE49-F238E27FC236}">
                <a16:creationId xmlns:a16="http://schemas.microsoft.com/office/drawing/2014/main" id="{30729516-5A59-7776-E35E-CD0D719C3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7" b="27531"/>
          <a:stretch/>
        </p:blipFill>
        <p:spPr bwMode="auto">
          <a:xfrm rot="16200000">
            <a:off x="705405" y="4037213"/>
            <a:ext cx="3447124" cy="12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ellbild anzeigen">
            <a:extLst>
              <a:ext uri="{FF2B5EF4-FFF2-40B4-BE49-F238E27FC236}">
                <a16:creationId xmlns:a16="http://schemas.microsoft.com/office/drawing/2014/main" id="{0CBDC627-DEC6-BD2B-2CD2-1DC8AB489B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1197" r="10946"/>
          <a:stretch/>
        </p:blipFill>
        <p:spPr bwMode="auto">
          <a:xfrm>
            <a:off x="8396982" y="3321321"/>
            <a:ext cx="3400746" cy="28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ellbild anzeigen">
            <a:extLst>
              <a:ext uri="{FF2B5EF4-FFF2-40B4-BE49-F238E27FC236}">
                <a16:creationId xmlns:a16="http://schemas.microsoft.com/office/drawing/2014/main" id="{B9F8D912-D512-9156-70C1-E62CB8737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t="11119" r="7780" b="14212"/>
          <a:stretch/>
        </p:blipFill>
        <p:spPr bwMode="auto">
          <a:xfrm>
            <a:off x="4893710" y="3321321"/>
            <a:ext cx="2743201" cy="257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320E1364-E44B-CC57-4150-ED555EE9521C}"/>
              </a:ext>
            </a:extLst>
          </p:cNvPr>
          <p:cNvSpPr txBox="1">
            <a:spLocks/>
          </p:cNvSpPr>
          <p:nvPr/>
        </p:nvSpPr>
        <p:spPr>
          <a:xfrm>
            <a:off x="2428967" y="4111582"/>
            <a:ext cx="752126" cy="750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de-DE" sz="4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2C79A166-DB2C-114A-FF8A-02086A7B08E6}"/>
              </a:ext>
            </a:extLst>
          </p:cNvPr>
          <p:cNvSpPr txBox="1">
            <a:spLocks/>
          </p:cNvSpPr>
          <p:nvPr/>
        </p:nvSpPr>
        <p:spPr>
          <a:xfrm>
            <a:off x="5249244" y="3766485"/>
            <a:ext cx="974732" cy="874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4000" b="1" dirty="0">
                <a:solidFill>
                  <a:schemeClr val="accent6">
                    <a:lumMod val="75000"/>
                  </a:schemeClr>
                </a:solidFill>
              </a:rPr>
              <a:t>2	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0DCA16F3-FCE4-FB3B-E18D-4C021FAB1935}"/>
              </a:ext>
            </a:extLst>
          </p:cNvPr>
          <p:cNvSpPr txBox="1">
            <a:spLocks/>
          </p:cNvSpPr>
          <p:nvPr/>
        </p:nvSpPr>
        <p:spPr>
          <a:xfrm>
            <a:off x="10237142" y="4641139"/>
            <a:ext cx="612368" cy="578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40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A510E0A-3EFC-AAEF-BF1B-3DC00DD7D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810594" y="65757"/>
            <a:ext cx="308690" cy="3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1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A8946-C0E2-B609-69DB-5BF0CC19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658528" cy="1011288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de-DE" dirty="0"/>
              <a:t>3. Instrumente bei einer Extraktion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43946-9EA8-6074-18D6-892304B0D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239" y="2165116"/>
            <a:ext cx="9118563" cy="31363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550" dirty="0">
                <a:sym typeface="Wingdings" panose="05000000000000000000" pitchFamily="2" charset="2"/>
              </a:rPr>
              <a:t>Füllen Sie bitte die Felder auf dem Arbeitsblatt in Einzelarbeit aus.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sz="2550" dirty="0"/>
              <a:t>Lehrbuch ab S. 283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550" b="1" dirty="0"/>
              <a:t>10 Minuten Zeit.</a:t>
            </a:r>
          </a:p>
        </p:txBody>
      </p:sp>
      <p:pic>
        <p:nvPicPr>
          <p:cNvPr id="5" name="Grafik 4" descr="Zahn">
            <a:extLst>
              <a:ext uri="{FF2B5EF4-FFF2-40B4-BE49-F238E27FC236}">
                <a16:creationId xmlns:a16="http://schemas.microsoft.com/office/drawing/2014/main" id="{8389C428-724C-77DC-AE41-2E1F4E19D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5722" y="287596"/>
            <a:ext cx="1312604" cy="1312604"/>
          </a:xfrm>
          <a:prstGeom prst="rect">
            <a:avLst/>
          </a:prstGeom>
        </p:spPr>
      </p:pic>
      <p:pic>
        <p:nvPicPr>
          <p:cNvPr id="6" name="Grafik 5" descr="Bleistift">
            <a:extLst>
              <a:ext uri="{FF2B5EF4-FFF2-40B4-BE49-F238E27FC236}">
                <a16:creationId xmlns:a16="http://schemas.microsoft.com/office/drawing/2014/main" id="{293A6771-4306-EF6A-7CAA-CF34461D9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8531" y="3740608"/>
            <a:ext cx="3034381" cy="303438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CE1D05D-6900-FD76-2D41-171B399C07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810594" y="65757"/>
            <a:ext cx="308690" cy="3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7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Zahn">
            <a:extLst>
              <a:ext uri="{FF2B5EF4-FFF2-40B4-BE49-F238E27FC236}">
                <a16:creationId xmlns:a16="http://schemas.microsoft.com/office/drawing/2014/main" id="{8389C428-724C-77DC-AE41-2E1F4E19D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5722" y="287596"/>
            <a:ext cx="1312604" cy="131260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217DEAD-6274-9A81-9B1B-7341F8177A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5" t="16179" r="15562" b="9514"/>
          <a:stretch/>
        </p:blipFill>
        <p:spPr>
          <a:xfrm>
            <a:off x="666108" y="0"/>
            <a:ext cx="10859784" cy="6879250"/>
          </a:xfrm>
          <a:prstGeom prst="rect">
            <a:avLst/>
          </a:prstGeom>
        </p:spPr>
      </p:pic>
      <p:sp>
        <p:nvSpPr>
          <p:cNvPr id="12" name="Textfeld 54">
            <a:extLst>
              <a:ext uri="{FF2B5EF4-FFF2-40B4-BE49-F238E27FC236}">
                <a16:creationId xmlns:a16="http://schemas.microsoft.com/office/drawing/2014/main" id="{EA4FC4F0-874A-69F7-90FA-83C45A4F9180}"/>
              </a:ext>
            </a:extLst>
          </p:cNvPr>
          <p:cNvSpPr txBox="1"/>
          <p:nvPr/>
        </p:nvSpPr>
        <p:spPr>
          <a:xfrm>
            <a:off x="333022" y="3129863"/>
            <a:ext cx="2444028" cy="59827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Seitenbereich; Wundhaken nach Langenbeck</a:t>
            </a:r>
          </a:p>
        </p:txBody>
      </p:sp>
      <p:sp>
        <p:nvSpPr>
          <p:cNvPr id="13" name="Textfeld 9">
            <a:extLst>
              <a:ext uri="{FF2B5EF4-FFF2-40B4-BE49-F238E27FC236}">
                <a16:creationId xmlns:a16="http://schemas.microsoft.com/office/drawing/2014/main" id="{242465A8-7809-8CA6-6BFE-1EA7F500B1C5}"/>
              </a:ext>
            </a:extLst>
          </p:cNvPr>
          <p:cNvSpPr txBox="1"/>
          <p:nvPr/>
        </p:nvSpPr>
        <p:spPr>
          <a:xfrm>
            <a:off x="1518834" y="1825179"/>
            <a:ext cx="1875295" cy="3910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Obere Molaren rechts</a:t>
            </a:r>
          </a:p>
        </p:txBody>
      </p:sp>
      <p:sp>
        <p:nvSpPr>
          <p:cNvPr id="14" name="Textfeld 8">
            <a:extLst>
              <a:ext uri="{FF2B5EF4-FFF2-40B4-BE49-F238E27FC236}">
                <a16:creationId xmlns:a16="http://schemas.microsoft.com/office/drawing/2014/main" id="{64F70C44-5BA5-F825-234B-378A7CC41824}"/>
              </a:ext>
            </a:extLst>
          </p:cNvPr>
          <p:cNvSpPr txBox="1"/>
          <p:nvPr/>
        </p:nvSpPr>
        <p:spPr>
          <a:xfrm>
            <a:off x="3800210" y="784512"/>
            <a:ext cx="1593200" cy="45535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Obere Prämolaren</a:t>
            </a:r>
          </a:p>
        </p:txBody>
      </p:sp>
      <p:sp>
        <p:nvSpPr>
          <p:cNvPr id="15" name="Textfeld 7">
            <a:extLst>
              <a:ext uri="{FF2B5EF4-FFF2-40B4-BE49-F238E27FC236}">
                <a16:creationId xmlns:a16="http://schemas.microsoft.com/office/drawing/2014/main" id="{1DEE86EB-0CBD-0CE6-BA9E-C8E8F95DCBF9}"/>
              </a:ext>
            </a:extLst>
          </p:cNvPr>
          <p:cNvSpPr txBox="1"/>
          <p:nvPr/>
        </p:nvSpPr>
        <p:spPr>
          <a:xfrm>
            <a:off x="5659339" y="162111"/>
            <a:ext cx="1484425" cy="78178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Obere Schneide – und Eckzähne</a:t>
            </a:r>
          </a:p>
        </p:txBody>
      </p:sp>
      <p:sp>
        <p:nvSpPr>
          <p:cNvPr id="16" name="Textfeld 45">
            <a:extLst>
              <a:ext uri="{FF2B5EF4-FFF2-40B4-BE49-F238E27FC236}">
                <a16:creationId xmlns:a16="http://schemas.microsoft.com/office/drawing/2014/main" id="{1E748C01-C871-9280-AA49-4F5A6213C84D}"/>
              </a:ext>
            </a:extLst>
          </p:cNvPr>
          <p:cNvSpPr txBox="1"/>
          <p:nvPr/>
        </p:nvSpPr>
        <p:spPr>
          <a:xfrm>
            <a:off x="6401551" y="1580930"/>
            <a:ext cx="1484424" cy="43978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Hebel nach Bein</a:t>
            </a:r>
          </a:p>
        </p:txBody>
      </p:sp>
      <p:sp>
        <p:nvSpPr>
          <p:cNvPr id="17" name="Textfeld 12">
            <a:extLst>
              <a:ext uri="{FF2B5EF4-FFF2-40B4-BE49-F238E27FC236}">
                <a16:creationId xmlns:a16="http://schemas.microsoft.com/office/drawing/2014/main" id="{8434031A-D66F-001F-FA8E-364E30C84AC0}"/>
              </a:ext>
            </a:extLst>
          </p:cNvPr>
          <p:cNvSpPr txBox="1"/>
          <p:nvPr/>
        </p:nvSpPr>
        <p:spPr>
          <a:xfrm>
            <a:off x="7311304" y="613378"/>
            <a:ext cx="1038959" cy="79761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Obere Molaren links</a:t>
            </a:r>
          </a:p>
        </p:txBody>
      </p:sp>
      <p:sp>
        <p:nvSpPr>
          <p:cNvPr id="19" name="Textfeld 31">
            <a:extLst>
              <a:ext uri="{FF2B5EF4-FFF2-40B4-BE49-F238E27FC236}">
                <a16:creationId xmlns:a16="http://schemas.microsoft.com/office/drawing/2014/main" id="{6D4117B1-E90D-6C88-9BB6-2B4F530EB065}"/>
              </a:ext>
            </a:extLst>
          </p:cNvPr>
          <p:cNvSpPr txBox="1"/>
          <p:nvPr/>
        </p:nvSpPr>
        <p:spPr>
          <a:xfrm>
            <a:off x="8498635" y="1118337"/>
            <a:ext cx="1540689" cy="79761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Obere Weisheits-zähne beidseitig</a:t>
            </a:r>
          </a:p>
        </p:txBody>
      </p:sp>
      <p:sp>
        <p:nvSpPr>
          <p:cNvPr id="20" name="Textfeld 34">
            <a:extLst>
              <a:ext uri="{FF2B5EF4-FFF2-40B4-BE49-F238E27FC236}">
                <a16:creationId xmlns:a16="http://schemas.microsoft.com/office/drawing/2014/main" id="{5F50F985-0316-815C-5209-DCBF62E6698C}"/>
              </a:ext>
            </a:extLst>
          </p:cNvPr>
          <p:cNvSpPr txBox="1"/>
          <p:nvPr/>
        </p:nvSpPr>
        <p:spPr>
          <a:xfrm>
            <a:off x="10311137" y="1042639"/>
            <a:ext cx="1484424" cy="66101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Obere Wurzeln beidseitig</a:t>
            </a:r>
          </a:p>
        </p:txBody>
      </p:sp>
      <p:sp>
        <p:nvSpPr>
          <p:cNvPr id="22" name="Textfeld 46">
            <a:extLst>
              <a:ext uri="{FF2B5EF4-FFF2-40B4-BE49-F238E27FC236}">
                <a16:creationId xmlns:a16="http://schemas.microsoft.com/office/drawing/2014/main" id="{27BC2182-6425-74DA-77C6-40F58229D035}"/>
              </a:ext>
            </a:extLst>
          </p:cNvPr>
          <p:cNvSpPr txBox="1"/>
          <p:nvPr/>
        </p:nvSpPr>
        <p:spPr>
          <a:xfrm>
            <a:off x="10147262" y="3239690"/>
            <a:ext cx="1648299" cy="488446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Hebel nach Flohr</a:t>
            </a:r>
          </a:p>
        </p:txBody>
      </p:sp>
      <p:sp>
        <p:nvSpPr>
          <p:cNvPr id="23" name="Textfeld 26">
            <a:extLst>
              <a:ext uri="{FF2B5EF4-FFF2-40B4-BE49-F238E27FC236}">
                <a16:creationId xmlns:a16="http://schemas.microsoft.com/office/drawing/2014/main" id="{23A51790-94C5-9848-B925-C8DD94EF7D1C}"/>
              </a:ext>
            </a:extLst>
          </p:cNvPr>
          <p:cNvSpPr txBox="1"/>
          <p:nvPr/>
        </p:nvSpPr>
        <p:spPr>
          <a:xfrm>
            <a:off x="8925742" y="4832934"/>
            <a:ext cx="1798969" cy="59827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Untere Eckzähne, Prämolaren</a:t>
            </a:r>
          </a:p>
        </p:txBody>
      </p:sp>
      <p:sp>
        <p:nvSpPr>
          <p:cNvPr id="24" name="Textfeld 29">
            <a:extLst>
              <a:ext uri="{FF2B5EF4-FFF2-40B4-BE49-F238E27FC236}">
                <a16:creationId xmlns:a16="http://schemas.microsoft.com/office/drawing/2014/main" id="{ACD7C0B9-D170-A445-B113-BD0482E62578}"/>
              </a:ext>
            </a:extLst>
          </p:cNvPr>
          <p:cNvSpPr txBox="1"/>
          <p:nvPr/>
        </p:nvSpPr>
        <p:spPr>
          <a:xfrm>
            <a:off x="7944834" y="5590523"/>
            <a:ext cx="2366303" cy="58531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Fronzähne; Wundhaken nach </a:t>
            </a:r>
            <a:r>
              <a:rPr lang="de-D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Middeldorpf</a:t>
            </a:r>
            <a:endParaRPr lang="de-DE" sz="1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5" name="Textfeld 23">
            <a:extLst>
              <a:ext uri="{FF2B5EF4-FFF2-40B4-BE49-F238E27FC236}">
                <a16:creationId xmlns:a16="http://schemas.microsoft.com/office/drawing/2014/main" id="{11EBC85F-7434-6250-29ED-FE73AD28B5E0}"/>
              </a:ext>
            </a:extLst>
          </p:cNvPr>
          <p:cNvSpPr txBox="1"/>
          <p:nvPr/>
        </p:nvSpPr>
        <p:spPr>
          <a:xfrm>
            <a:off x="6413668" y="6128749"/>
            <a:ext cx="2084967" cy="66016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Untere Schneidezähne, Prämolaren, Wurzel</a:t>
            </a:r>
          </a:p>
        </p:txBody>
      </p:sp>
      <p:sp>
        <p:nvSpPr>
          <p:cNvPr id="26" name="Textfeld 18">
            <a:extLst>
              <a:ext uri="{FF2B5EF4-FFF2-40B4-BE49-F238E27FC236}">
                <a16:creationId xmlns:a16="http://schemas.microsoft.com/office/drawing/2014/main" id="{11952686-47C4-49AE-1FD7-DAC0C6F59F24}"/>
              </a:ext>
            </a:extLst>
          </p:cNvPr>
          <p:cNvSpPr txBox="1"/>
          <p:nvPr/>
        </p:nvSpPr>
        <p:spPr>
          <a:xfrm>
            <a:off x="4596810" y="5199630"/>
            <a:ext cx="1184058" cy="78178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Untere Molaren beidseitig</a:t>
            </a:r>
          </a:p>
        </p:txBody>
      </p:sp>
      <p:sp>
        <p:nvSpPr>
          <p:cNvPr id="27" name="Textfeld 38">
            <a:extLst>
              <a:ext uri="{FF2B5EF4-FFF2-40B4-BE49-F238E27FC236}">
                <a16:creationId xmlns:a16="http://schemas.microsoft.com/office/drawing/2014/main" id="{4726324D-B0D6-C391-65E4-1D75E442960D}"/>
              </a:ext>
            </a:extLst>
          </p:cNvPr>
          <p:cNvSpPr txBox="1"/>
          <p:nvPr/>
        </p:nvSpPr>
        <p:spPr>
          <a:xfrm>
            <a:off x="3061346" y="5020050"/>
            <a:ext cx="1324379" cy="110869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Untere Weisheits-zähne beidseitig</a:t>
            </a:r>
          </a:p>
        </p:txBody>
      </p:sp>
      <p:sp>
        <p:nvSpPr>
          <p:cNvPr id="28" name="Textfeld 41">
            <a:extLst>
              <a:ext uri="{FF2B5EF4-FFF2-40B4-BE49-F238E27FC236}">
                <a16:creationId xmlns:a16="http://schemas.microsoft.com/office/drawing/2014/main" id="{24F1B65B-7294-C9EC-D75B-FA7EB5C896A6}"/>
              </a:ext>
            </a:extLst>
          </p:cNvPr>
          <p:cNvSpPr txBox="1"/>
          <p:nvPr/>
        </p:nvSpPr>
        <p:spPr>
          <a:xfrm>
            <a:off x="666108" y="5123372"/>
            <a:ext cx="1649604" cy="59827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Untere Wurzeln beidseitig</a:t>
            </a:r>
          </a:p>
        </p:txBody>
      </p:sp>
      <p:sp>
        <p:nvSpPr>
          <p:cNvPr id="29" name="Textfeld 51">
            <a:extLst>
              <a:ext uri="{FF2B5EF4-FFF2-40B4-BE49-F238E27FC236}">
                <a16:creationId xmlns:a16="http://schemas.microsoft.com/office/drawing/2014/main" id="{98DEF613-BCB6-8984-77D6-985B678D4D68}"/>
              </a:ext>
            </a:extLst>
          </p:cNvPr>
          <p:cNvSpPr txBox="1"/>
          <p:nvPr/>
        </p:nvSpPr>
        <p:spPr>
          <a:xfrm>
            <a:off x="1328297" y="6208581"/>
            <a:ext cx="1184058" cy="488446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Krallenhebe</a:t>
            </a:r>
            <a:r>
              <a:rPr lang="de-DE" sz="1500" dirty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endParaRPr lang="de-DE" sz="1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E671204-ACFB-718A-7318-2A53D9A169F8}"/>
              </a:ext>
            </a:extLst>
          </p:cNvPr>
          <p:cNvSpPr txBox="1"/>
          <p:nvPr/>
        </p:nvSpPr>
        <p:spPr>
          <a:xfrm>
            <a:off x="8815227" y="429568"/>
            <a:ext cx="21986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solidFill>
                  <a:schemeClr val="accent6">
                    <a:lumMod val="75000"/>
                  </a:schemeClr>
                </a:solidFill>
              </a:rPr>
              <a:t>Zacke zur Backe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7CDDCDE-ED3D-B5DC-EEEB-A668656108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810594" y="65757"/>
            <a:ext cx="308690" cy="3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Zahn">
            <a:extLst>
              <a:ext uri="{FF2B5EF4-FFF2-40B4-BE49-F238E27FC236}">
                <a16:creationId xmlns:a16="http://schemas.microsoft.com/office/drawing/2014/main" id="{8389C428-724C-77DC-AE41-2E1F4E19D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5722" y="287596"/>
            <a:ext cx="1312604" cy="131260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1D6346E-0F90-420E-4C2D-488EAA3D2BE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7360403" cy="10142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4. Ablauf einer Zahnextraktion</a:t>
            </a:r>
          </a:p>
        </p:txBody>
      </p:sp>
      <p:pic>
        <p:nvPicPr>
          <p:cNvPr id="3" name="Grafik 2" descr="Puzzleteile">
            <a:extLst>
              <a:ext uri="{FF2B5EF4-FFF2-40B4-BE49-F238E27FC236}">
                <a16:creationId xmlns:a16="http://schemas.microsoft.com/office/drawing/2014/main" id="{EF3BCAD5-29F2-5095-5D32-9E41F0F8D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9855" y="3025242"/>
            <a:ext cx="3432145" cy="354516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FC28704-C0FD-AA5D-7D77-D6F22C336DC6}"/>
              </a:ext>
            </a:extLst>
          </p:cNvPr>
          <p:cNvSpPr txBox="1"/>
          <p:nvPr/>
        </p:nvSpPr>
        <p:spPr>
          <a:xfrm>
            <a:off x="1243171" y="1956730"/>
            <a:ext cx="10818690" cy="356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50" dirty="0"/>
              <a:t>Wie läuft bei Ihnen in der Zahnarztpraxis eine Extraktion ab? </a:t>
            </a:r>
            <a:br>
              <a:rPr lang="de-DE" sz="2550" dirty="0"/>
            </a:br>
            <a:r>
              <a:rPr lang="de-DE" sz="2550" dirty="0"/>
              <a:t>Tauschen Sie sich aus und puzzeln Sie den Behandlungsablauf </a:t>
            </a:r>
            <a:br>
              <a:rPr lang="de-DE" sz="2550" dirty="0"/>
            </a:br>
            <a:r>
              <a:rPr lang="de-DE" sz="2550" dirty="0"/>
              <a:t>von Herrn M. in die richtige Reihenfolge.</a:t>
            </a:r>
          </a:p>
          <a:p>
            <a:pPr>
              <a:lnSpc>
                <a:spcPct val="150000"/>
              </a:lnSpc>
            </a:pPr>
            <a:br>
              <a:rPr lang="de-DE" sz="2550" dirty="0"/>
            </a:br>
            <a:endParaRPr lang="de-DE" sz="2550" b="1" dirty="0"/>
          </a:p>
          <a:p>
            <a:pPr>
              <a:lnSpc>
                <a:spcPct val="150000"/>
              </a:lnSpc>
            </a:pPr>
            <a:endParaRPr lang="de-DE" sz="255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724B19C-A3D0-07A7-EA6F-F898E9FD3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810594" y="65757"/>
            <a:ext cx="308690" cy="3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95B6584F005441BCD5776B208F2380" ma:contentTypeVersion="2" ma:contentTypeDescription="Ein neues Dokument erstellen." ma:contentTypeScope="" ma:versionID="3694477d74c4b89d1fb1e14df487cd6c">
  <xsd:schema xmlns:xsd="http://www.w3.org/2001/XMLSchema" xmlns:xs="http://www.w3.org/2001/XMLSchema" xmlns:p="http://schemas.microsoft.com/office/2006/metadata/properties" xmlns:ns2="d2849c35-cc47-4245-9e4f-77ad56e9e3d4" targetNamespace="http://schemas.microsoft.com/office/2006/metadata/properties" ma:root="true" ma:fieldsID="b14299a6b4e09f2b0b857fb563f559ef" ns2:_="">
    <xsd:import namespace="d2849c35-cc47-4245-9e4f-77ad56e9e3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49c35-cc47-4245-9e4f-77ad56e9e3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BBD93-6D76-4338-9515-EA37418ABEF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C1AFF3-0C60-4477-98B5-670D8F0966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6F2C4F-14D7-49A3-9C5A-B1A4B40F88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849c35-cc47-4245-9e4f-77ad56e9e3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Breitbild</PresentationFormat>
  <Paragraphs>91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Roboto</vt:lpstr>
      <vt:lpstr>Times New Roman</vt:lpstr>
      <vt:lpstr>Wingdings</vt:lpstr>
      <vt:lpstr>Office</vt:lpstr>
      <vt:lpstr>Zahnextraktion</vt:lpstr>
      <vt:lpstr>..Dies oder Das..</vt:lpstr>
      <vt:lpstr>1. Definition</vt:lpstr>
      <vt:lpstr>PowerPoint-Präsentation</vt:lpstr>
      <vt:lpstr>PowerPoint-Präsentation</vt:lpstr>
      <vt:lpstr>PowerPoint-Präsentation</vt:lpstr>
      <vt:lpstr>3. Instrumente bei einer Extraktion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Zahnextraktion</dc:title>
  <dc:creator>Alexa Großmann</dc:creator>
  <cp:lastModifiedBy>Stella Knaak</cp:lastModifiedBy>
  <cp:revision>79</cp:revision>
  <dcterms:created xsi:type="dcterms:W3CDTF">2022-09-12T15:17:44Z</dcterms:created>
  <dcterms:modified xsi:type="dcterms:W3CDTF">2023-09-17T15:30:46Z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0x0101003195B6584F005441BCD5776B208F2380</vt:lpwstr>
  </property>
</Properties>
</file>